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0"/>
  </p:notesMasterIdLst>
  <p:sldIdLst>
    <p:sldId id="256" r:id="rId2"/>
    <p:sldId id="305" r:id="rId3"/>
    <p:sldId id="293" r:id="rId4"/>
    <p:sldId id="259" r:id="rId5"/>
    <p:sldId id="303" r:id="rId6"/>
    <p:sldId id="307" r:id="rId7"/>
    <p:sldId id="304" r:id="rId8"/>
    <p:sldId id="302" r:id="rId9"/>
    <p:sldId id="258" r:id="rId10"/>
    <p:sldId id="261" r:id="rId11"/>
    <p:sldId id="257" r:id="rId12"/>
    <p:sldId id="260" r:id="rId13"/>
    <p:sldId id="297" r:id="rId14"/>
    <p:sldId id="294" r:id="rId15"/>
    <p:sldId id="298" r:id="rId16"/>
    <p:sldId id="296" r:id="rId17"/>
    <p:sldId id="299" r:id="rId18"/>
    <p:sldId id="290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h-TH"/>
        </a:p>
      </c:txPr>
    </c:title>
    <c:autoTitleDeleted val="0"/>
    <c:view3D>
      <c:rotX val="15"/>
      <c:rotY val="2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line3D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ส่วนกลาง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cat>
            <c:strRef>
              <c:f>Sheet1!$A$2:$A$8</c:f>
              <c:strCache>
                <c:ptCount val="7"/>
                <c:pt idx="0">
                  <c:v>ไม่เกิน 30 ปี</c:v>
                </c:pt>
                <c:pt idx="1">
                  <c:v>31.35 ปี</c:v>
                </c:pt>
                <c:pt idx="2">
                  <c:v>36-40 ปี</c:v>
                </c:pt>
                <c:pt idx="3">
                  <c:v>41-45 ปี</c:v>
                </c:pt>
                <c:pt idx="4">
                  <c:v>46-50 ปี</c:v>
                </c:pt>
                <c:pt idx="5">
                  <c:v>51-55 ปี</c:v>
                </c:pt>
                <c:pt idx="6">
                  <c:v>56 ปีขึ้นไป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172</c:v>
                </c:pt>
                <c:pt idx="2">
                  <c:v>269</c:v>
                </c:pt>
                <c:pt idx="3">
                  <c:v>171</c:v>
                </c:pt>
                <c:pt idx="4">
                  <c:v>90</c:v>
                </c:pt>
                <c:pt idx="5">
                  <c:v>118</c:v>
                </c:pt>
                <c:pt idx="6">
                  <c:v>133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ส่วนภูมิภาค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cat>
            <c:strRef>
              <c:f>Sheet1!$A$2:$A$8</c:f>
              <c:strCache>
                <c:ptCount val="7"/>
                <c:pt idx="0">
                  <c:v>ไม่เกิน 30 ปี</c:v>
                </c:pt>
                <c:pt idx="1">
                  <c:v>31.35 ปี</c:v>
                </c:pt>
                <c:pt idx="2">
                  <c:v>36-40 ปี</c:v>
                </c:pt>
                <c:pt idx="3">
                  <c:v>41-45 ปี</c:v>
                </c:pt>
                <c:pt idx="4">
                  <c:v>46-50 ปี</c:v>
                </c:pt>
                <c:pt idx="5">
                  <c:v>51-55 ปี</c:v>
                </c:pt>
                <c:pt idx="6">
                  <c:v>56 ปีขึ้นไป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711</c:v>
                </c:pt>
                <c:pt idx="1">
                  <c:v>1353</c:v>
                </c:pt>
                <c:pt idx="2">
                  <c:v>1863</c:v>
                </c:pt>
                <c:pt idx="3">
                  <c:v>981</c:v>
                </c:pt>
                <c:pt idx="4">
                  <c:v>385</c:v>
                </c:pt>
                <c:pt idx="5">
                  <c:v>590</c:v>
                </c:pt>
                <c:pt idx="6">
                  <c:v>1029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รวม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cat>
            <c:strRef>
              <c:f>Sheet1!$A$2:$A$8</c:f>
              <c:strCache>
                <c:ptCount val="7"/>
                <c:pt idx="0">
                  <c:v>ไม่เกิน 30 ปี</c:v>
                </c:pt>
                <c:pt idx="1">
                  <c:v>31.35 ปี</c:v>
                </c:pt>
                <c:pt idx="2">
                  <c:v>36-40 ปี</c:v>
                </c:pt>
                <c:pt idx="3">
                  <c:v>41-45 ปี</c:v>
                </c:pt>
                <c:pt idx="4">
                  <c:v>46-50 ปี</c:v>
                </c:pt>
                <c:pt idx="5">
                  <c:v>51-55 ปี</c:v>
                </c:pt>
                <c:pt idx="6">
                  <c:v>56 ปีขึ้นไป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811</c:v>
                </c:pt>
                <c:pt idx="1">
                  <c:v>1525</c:v>
                </c:pt>
                <c:pt idx="2">
                  <c:v>2132</c:v>
                </c:pt>
                <c:pt idx="3">
                  <c:v>1152</c:v>
                </c:pt>
                <c:pt idx="4">
                  <c:v>475</c:v>
                </c:pt>
                <c:pt idx="5">
                  <c:v>708</c:v>
                </c:pt>
                <c:pt idx="6">
                  <c:v>1162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82968800"/>
        <c:axId val="2082969888"/>
        <c:axId val="15719904"/>
      </c:line3DChart>
      <c:catAx>
        <c:axId val="20829688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h-TH"/>
          </a:p>
        </c:txPr>
        <c:crossAx val="2082969888"/>
        <c:crosses val="autoZero"/>
        <c:auto val="1"/>
        <c:lblAlgn val="ctr"/>
        <c:lblOffset val="100"/>
        <c:noMultiLvlLbl val="0"/>
      </c:catAx>
      <c:valAx>
        <c:axId val="2082969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h-TH"/>
          </a:p>
        </c:txPr>
        <c:crossAx val="2082968800"/>
        <c:crosses val="autoZero"/>
        <c:crossBetween val="between"/>
      </c:valAx>
      <c:serAx>
        <c:axId val="15719904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h-TH"/>
          </a:p>
        </c:txPr>
        <c:crossAx val="2082969888"/>
        <c:crosses val="autoZero"/>
      </c:ser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h-TH"/>
        </a:p>
      </c:txPr>
    </c:legend>
    <c:plotVisOnly val="1"/>
    <c:dispBlanksAs val="gap"/>
    <c:showDLblsOverMax val="0"/>
  </c:chart>
  <c:spPr>
    <a:solidFill>
      <a:schemeClr val="accent3">
        <a:lumMod val="40000"/>
        <a:lumOff val="60000"/>
      </a:schemeClr>
    </a:solidFill>
    <a:ln>
      <a:noFill/>
    </a:ln>
    <a:effectLst/>
  </c:spPr>
  <c:txPr>
    <a:bodyPr/>
    <a:lstStyle/>
    <a:p>
      <a:pPr>
        <a:defRPr/>
      </a:pPr>
      <a:endParaRPr lang="th-TH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0"/>
    </c:view3D>
    <c:floor>
      <c:thickness val="0"/>
      <c:spPr>
        <a:noFill/>
        <a:ln w="6350" cap="flat" cmpd="sng" algn="ctr">
          <a:noFill/>
          <a:prstDash val="solid"/>
          <a:round/>
        </a:ln>
        <a:effectLst/>
        <a:sp3d/>
      </c:spPr>
    </c:floor>
    <c:sideWall>
      <c:thickness val="0"/>
      <c:spPr>
        <a:noFill/>
        <a:ln w="25400">
          <a:noFill/>
        </a:ln>
        <a:effectLst/>
        <a:sp3d/>
      </c:spPr>
    </c:sideWall>
    <c:backWall>
      <c:thickness val="0"/>
      <c:spPr>
        <a:noFill/>
        <a:ln w="25400"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2236796989971624E-2"/>
          <c:y val="0.11019093987297389"/>
          <c:w val="0.83208702380410537"/>
          <c:h val="0.75145398809881592"/>
        </c:manualLayout>
      </c:layout>
      <c:line3D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ส่วนกลาง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cat>
            <c:strRef>
              <c:f>Sheet1!$A$2:$A$8</c:f>
              <c:strCache>
                <c:ptCount val="7"/>
                <c:pt idx="0">
                  <c:v>ไม่เกิน 30</c:v>
                </c:pt>
                <c:pt idx="1">
                  <c:v>31-35</c:v>
                </c:pt>
                <c:pt idx="2">
                  <c:v>36-40</c:v>
                </c:pt>
                <c:pt idx="3">
                  <c:v>41-45</c:v>
                </c:pt>
                <c:pt idx="4">
                  <c:v>46-50</c:v>
                </c:pt>
                <c:pt idx="5">
                  <c:v>51-55</c:v>
                </c:pt>
                <c:pt idx="6">
                  <c:v>56ปีขึ้นไป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95</c:v>
                </c:pt>
                <c:pt idx="1">
                  <c:v>205</c:v>
                </c:pt>
                <c:pt idx="2">
                  <c:v>215</c:v>
                </c:pt>
                <c:pt idx="3">
                  <c:v>119</c:v>
                </c:pt>
                <c:pt idx="4">
                  <c:v>109</c:v>
                </c:pt>
                <c:pt idx="5">
                  <c:v>139</c:v>
                </c:pt>
                <c:pt idx="6">
                  <c:v>214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ส่วนภูมิภาค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cat>
            <c:strRef>
              <c:f>Sheet1!$A$2:$A$8</c:f>
              <c:strCache>
                <c:ptCount val="7"/>
                <c:pt idx="0">
                  <c:v>ไม่เกิน 30</c:v>
                </c:pt>
                <c:pt idx="1">
                  <c:v>31-35</c:v>
                </c:pt>
                <c:pt idx="2">
                  <c:v>36-40</c:v>
                </c:pt>
                <c:pt idx="3">
                  <c:v>41-45</c:v>
                </c:pt>
                <c:pt idx="4">
                  <c:v>46-50</c:v>
                </c:pt>
                <c:pt idx="5">
                  <c:v>51-55</c:v>
                </c:pt>
                <c:pt idx="6">
                  <c:v>56ปีขึ้นไป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502</c:v>
                </c:pt>
                <c:pt idx="1">
                  <c:v>1502</c:v>
                </c:pt>
                <c:pt idx="2">
                  <c:v>1336</c:v>
                </c:pt>
                <c:pt idx="3">
                  <c:v>637</c:v>
                </c:pt>
                <c:pt idx="4">
                  <c:v>425</c:v>
                </c:pt>
                <c:pt idx="5">
                  <c:v>847</c:v>
                </c:pt>
                <c:pt idx="6">
                  <c:v>2181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รวม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cat>
            <c:strRef>
              <c:f>Sheet1!$A$2:$A$8</c:f>
              <c:strCache>
                <c:ptCount val="7"/>
                <c:pt idx="0">
                  <c:v>ไม่เกิน 30</c:v>
                </c:pt>
                <c:pt idx="1">
                  <c:v>31-35</c:v>
                </c:pt>
                <c:pt idx="2">
                  <c:v>36-40</c:v>
                </c:pt>
                <c:pt idx="3">
                  <c:v>41-45</c:v>
                </c:pt>
                <c:pt idx="4">
                  <c:v>46-50</c:v>
                </c:pt>
                <c:pt idx="5">
                  <c:v>51-55</c:v>
                </c:pt>
                <c:pt idx="6">
                  <c:v>56ปีขึ้นไป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597</c:v>
                </c:pt>
                <c:pt idx="1">
                  <c:v>1707</c:v>
                </c:pt>
                <c:pt idx="2">
                  <c:v>1551</c:v>
                </c:pt>
                <c:pt idx="3">
                  <c:v>756</c:v>
                </c:pt>
                <c:pt idx="4">
                  <c:v>534</c:v>
                </c:pt>
                <c:pt idx="5">
                  <c:v>986</c:v>
                </c:pt>
                <c:pt idx="6">
                  <c:v>2395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82971520"/>
        <c:axId val="2082963904"/>
        <c:axId val="15715536"/>
      </c:line3DChart>
      <c:catAx>
        <c:axId val="20829715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8936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23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th-TH"/>
          </a:p>
        </c:txPr>
        <c:crossAx val="2082963904"/>
        <c:crosses val="autoZero"/>
        <c:auto val="1"/>
        <c:lblAlgn val="ctr"/>
        <c:lblOffset val="100"/>
        <c:noMultiLvlLbl val="0"/>
      </c:catAx>
      <c:valAx>
        <c:axId val="2082963904"/>
        <c:scaling>
          <c:orientation val="minMax"/>
        </c:scaling>
        <c:delete val="0"/>
        <c:axPos val="l"/>
        <c:majorGridlines>
          <c:spPr>
            <a:ln w="8936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5958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23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th-TH"/>
          </a:p>
        </c:txPr>
        <c:crossAx val="2082971520"/>
        <c:crosses val="autoZero"/>
        <c:crossBetween val="between"/>
      </c:valAx>
      <c:serAx>
        <c:axId val="157155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2979" cap="flat" cmpd="sng" algn="ctr">
            <a:solidFill>
              <a:srgbClr val="C0C0C0"/>
            </a:solidFill>
            <a:prstDash val="solid"/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313" b="0" i="0" u="none" strike="noStrike" kern="1200" baseline="0">
                <a:solidFill>
                  <a:srgbClr val="000000"/>
                </a:solidFill>
                <a:latin typeface="Browallia New"/>
                <a:ea typeface="Browallia New"/>
                <a:cs typeface="Browallia New"/>
              </a:defRPr>
            </a:pPr>
            <a:endParaRPr lang="th-TH"/>
          </a:p>
        </c:txPr>
        <c:crossAx val="2082963904"/>
        <c:crosses val="autoZero"/>
        <c:tickLblSkip val="1"/>
        <c:tickMarkSkip val="1"/>
      </c:serAx>
      <c:spPr>
        <a:noFill/>
        <a:ln w="23830">
          <a:noFill/>
        </a:ln>
        <a:effectLst/>
      </c:spPr>
    </c:plotArea>
    <c:legend>
      <c:legendPos val="b"/>
      <c:overlay val="0"/>
      <c:spPr>
        <a:noFill/>
        <a:ln w="23830"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23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th-TH"/>
        </a:p>
      </c:txPr>
    </c:legend>
    <c:plotVisOnly val="1"/>
    <c:dispBlanksAs val="gap"/>
    <c:showDLblsOverMax val="0"/>
  </c:chart>
  <c:spPr>
    <a:solidFill>
      <a:schemeClr val="accent3">
        <a:lumMod val="40000"/>
        <a:lumOff val="60000"/>
      </a:schemeClr>
    </a:solidFill>
    <a:ln w="9525" cap="flat" cmpd="sng" algn="ctr">
      <a:noFill/>
      <a:prstDash val="solid"/>
    </a:ln>
    <a:effectLst/>
  </c:spPr>
  <c:txPr>
    <a:bodyPr/>
    <a:lstStyle/>
    <a:p>
      <a:pPr>
        <a:defRPr/>
      </a:pPr>
      <a:endParaRPr lang="th-TH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rgbClr val="002060"/>
                </a:solidFill>
                <a:latin typeface="IrisUPC" panose="020B0604020202020204" pitchFamily="34" charset="-34"/>
                <a:ea typeface="+mn-ea"/>
                <a:cs typeface="IrisUPC" panose="020B0604020202020204" pitchFamily="34" charset="-34"/>
              </a:defRPr>
            </a:pPr>
            <a:r>
              <a:rPr lang="th-TH" sz="2400" dirty="0" smtClean="0">
                <a:solidFill>
                  <a:srgbClr val="002060"/>
                </a:solidFill>
                <a:latin typeface="IrisUPC" panose="020B0604020202020204" pitchFamily="34" charset="-34"/>
                <a:cs typeface="IrisUPC" panose="020B0604020202020204" pitchFamily="34" charset="-34"/>
              </a:rPr>
              <a:t>โครงสร้างอายุข้าราชการกรมส่งเสริมการเกษตร ปี 2561</a:t>
            </a:r>
            <a:r>
              <a:rPr lang="th-TH" sz="2400" baseline="0" dirty="0" smtClean="0">
                <a:solidFill>
                  <a:srgbClr val="002060"/>
                </a:solidFill>
                <a:latin typeface="IrisUPC" panose="020B0604020202020204" pitchFamily="34" charset="-34"/>
                <a:cs typeface="IrisUPC" panose="020B0604020202020204" pitchFamily="34" charset="-34"/>
              </a:rPr>
              <a:t> และ 2563</a:t>
            </a:r>
            <a:endParaRPr lang="en-US" sz="2400" dirty="0">
              <a:solidFill>
                <a:srgbClr val="002060"/>
              </a:solidFill>
              <a:latin typeface="IrisUPC" panose="020B0604020202020204" pitchFamily="34" charset="-34"/>
              <a:cs typeface="IrisUPC" panose="020B0604020202020204" pitchFamily="34" charset="-34"/>
            </a:endParaRPr>
          </a:p>
        </c:rich>
      </c:tx>
      <c:overlay val="0"/>
      <c:sp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rgbClr val="002060"/>
              </a:solidFill>
              <a:latin typeface="IrisUPC" panose="020B0604020202020204" pitchFamily="34" charset="-34"/>
              <a:ea typeface="+mn-ea"/>
              <a:cs typeface="IrisUPC" panose="020B0604020202020204" pitchFamily="34" charset="-34"/>
            </a:defRPr>
          </a:pPr>
          <a:endParaRPr lang="th-TH"/>
        </a:p>
      </c:txPr>
    </c:title>
    <c:autoTitleDeleted val="0"/>
    <c:view3D>
      <c:rotX val="15"/>
      <c:rotY val="2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5.6436692016416691E-2"/>
          <c:y val="0.11582737473426795"/>
          <c:w val="0.88036375878023576"/>
          <c:h val="0.74321856570677169"/>
        </c:manualLayout>
      </c:layout>
      <c:line3D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ปี 2561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cat>
            <c:strRef>
              <c:f>Sheet1!$A$2:$A$8</c:f>
              <c:strCache>
                <c:ptCount val="7"/>
                <c:pt idx="0">
                  <c:v>ไม่เกิน 30 ปี</c:v>
                </c:pt>
                <c:pt idx="1">
                  <c:v>31-35 ปี</c:v>
                </c:pt>
                <c:pt idx="2">
                  <c:v>36-40 ปี</c:v>
                </c:pt>
                <c:pt idx="3">
                  <c:v>41-45 ปี</c:v>
                </c:pt>
                <c:pt idx="4">
                  <c:v>46-50 ปี</c:v>
                </c:pt>
                <c:pt idx="5">
                  <c:v>51-55 ปี</c:v>
                </c:pt>
                <c:pt idx="6">
                  <c:v>56 ปีขึ้นไป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597</c:v>
                </c:pt>
                <c:pt idx="1">
                  <c:v>1707</c:v>
                </c:pt>
                <c:pt idx="2">
                  <c:v>1551</c:v>
                </c:pt>
                <c:pt idx="3">
                  <c:v>756</c:v>
                </c:pt>
                <c:pt idx="4">
                  <c:v>534</c:v>
                </c:pt>
                <c:pt idx="5">
                  <c:v>986</c:v>
                </c:pt>
                <c:pt idx="6">
                  <c:v>2395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ปี 2563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cat>
            <c:strRef>
              <c:f>Sheet1!$A$2:$A$8</c:f>
              <c:strCache>
                <c:ptCount val="7"/>
                <c:pt idx="0">
                  <c:v>ไม่เกิน 30 ปี</c:v>
                </c:pt>
                <c:pt idx="1">
                  <c:v>31-35 ปี</c:v>
                </c:pt>
                <c:pt idx="2">
                  <c:v>36-40 ปี</c:v>
                </c:pt>
                <c:pt idx="3">
                  <c:v>41-45 ปี</c:v>
                </c:pt>
                <c:pt idx="4">
                  <c:v>46-50 ปี</c:v>
                </c:pt>
                <c:pt idx="5">
                  <c:v>51-55 ปี</c:v>
                </c:pt>
                <c:pt idx="6">
                  <c:v>56 ปีขึ้นไป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811</c:v>
                </c:pt>
                <c:pt idx="1">
                  <c:v>1525</c:v>
                </c:pt>
                <c:pt idx="2">
                  <c:v>2132</c:v>
                </c:pt>
                <c:pt idx="3">
                  <c:v>1152</c:v>
                </c:pt>
                <c:pt idx="4">
                  <c:v>475</c:v>
                </c:pt>
                <c:pt idx="5">
                  <c:v>708</c:v>
                </c:pt>
                <c:pt idx="6">
                  <c:v>1162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82969344"/>
        <c:axId val="2082962272"/>
        <c:axId val="15716160"/>
      </c:line3DChart>
      <c:catAx>
        <c:axId val="208296934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th-TH" dirty="0" smtClean="0"/>
                  <a:t>ช่วงอายุ</a:t>
                </a:r>
                <a:endParaRPr lang="en-US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th-TH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h-TH"/>
          </a:p>
        </c:txPr>
        <c:crossAx val="2082962272"/>
        <c:crosses val="autoZero"/>
        <c:auto val="1"/>
        <c:lblAlgn val="ctr"/>
        <c:lblOffset val="100"/>
        <c:noMultiLvlLbl val="0"/>
      </c:catAx>
      <c:valAx>
        <c:axId val="2082962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th-TH" dirty="0" smtClean="0"/>
                  <a:t>จำนวน</a:t>
                </a:r>
                <a:endParaRPr lang="en-US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th-TH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h-TH"/>
          </a:p>
        </c:txPr>
        <c:crossAx val="2082969344"/>
        <c:crosses val="autoZero"/>
        <c:crossBetween val="between"/>
      </c:valAx>
      <c:serAx>
        <c:axId val="15716160"/>
        <c:scaling>
          <c:orientation val="minMax"/>
        </c:scaling>
        <c:delete val="0"/>
        <c:axPos val="b"/>
        <c:title>
          <c:tx>
            <c:rich>
              <a:bodyPr rot="-5400000" spcFirstLastPara="1" vertOverflow="ellipsis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th-TH" dirty="0" smtClean="0"/>
                  <a:t>ปี พ.ศ.</a:t>
                </a:r>
                <a:endParaRPr lang="en-US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th-TH"/>
            </a:p>
          </c:txPr>
        </c:title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h-TH"/>
          </a:p>
        </c:txPr>
        <c:crossAx val="2082962272"/>
        <c:crosses val="autoZero"/>
      </c:serAx>
      <c:spPr>
        <a:solidFill>
          <a:schemeClr val="accent1">
            <a:lumMod val="40000"/>
            <a:lumOff val="60000"/>
          </a:schemeClr>
        </a:solid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h-TH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th-TH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0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0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DA3D13-3CFC-45D0-98C7-02F5C5A452D2}" type="datetimeFigureOut">
              <a:rPr lang="th-TH" smtClean="0"/>
              <a:t>16/10/63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983CB7-AF1A-4C25-958C-7FB16F2DBC3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9087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altLang="th-TH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EDF16A7-E3F0-41BA-80DE-D2EC6B361B2D}" type="slidenum">
              <a:rPr lang="th-TH" altLang="th-TH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3</a:t>
            </a:fld>
            <a:endParaRPr lang="th-TH" altLang="th-TH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0224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altLang="th-TH" smtClean="0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fld id="{CC7D1FBA-6991-4C87-9664-45A7BAA7C735}" type="slidenum">
              <a:rPr lang="th-TH" altLang="th-TH" sz="1200" smtClean="0"/>
              <a:pPr/>
              <a:t>4</a:t>
            </a:fld>
            <a:endParaRPr lang="th-TH" altLang="th-TH" sz="1200" smtClean="0"/>
          </a:p>
        </p:txBody>
      </p:sp>
    </p:spTree>
    <p:extLst>
      <p:ext uri="{BB962C8B-B14F-4D97-AF65-F5344CB8AC3E}">
        <p14:creationId xmlns:p14="http://schemas.microsoft.com/office/powerpoint/2010/main" val="38155306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altLang="th-TH" smtClean="0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  <a:cs typeface="Angsana New" panose="02020603050405020304" pitchFamily="18" charset="-34"/>
              </a:defRPr>
            </a:lvl9pPr>
          </a:lstStyle>
          <a:p>
            <a:fld id="{08AC8569-DB6E-47B5-A700-FD5C2C58367F}" type="slidenum">
              <a:rPr lang="th-TH" altLang="th-TH" sz="1200" smtClean="0"/>
              <a:pPr/>
              <a:t>5</a:t>
            </a:fld>
            <a:endParaRPr lang="th-TH" altLang="th-TH" sz="1200" smtClean="0"/>
          </a:p>
        </p:txBody>
      </p:sp>
    </p:spTree>
    <p:extLst>
      <p:ext uri="{BB962C8B-B14F-4D97-AF65-F5344CB8AC3E}">
        <p14:creationId xmlns:p14="http://schemas.microsoft.com/office/powerpoint/2010/main" val="30548800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B9B71-C340-4673-B755-9493BEB4F1B8}" type="slidenum">
              <a:rPr lang="th-TH" smtClean="0"/>
              <a:t>10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66503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10/16/2020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10/16/2020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10/16/2020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10/16/2020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h-TH" b="1" dirty="0" smtClean="0">
                <a:latin typeface="IrisUPC" panose="020B0604020202020204" pitchFamily="34" charset="-34"/>
                <a:cs typeface="IrisUPC" panose="020B0604020202020204" pitchFamily="34" charset="-34"/>
              </a:rPr>
              <a:t/>
            </a:r>
            <a:br>
              <a:rPr lang="th-TH" b="1" dirty="0" smtClean="0">
                <a:latin typeface="IrisUPC" panose="020B0604020202020204" pitchFamily="34" charset="-34"/>
                <a:cs typeface="IrisUPC" panose="020B0604020202020204" pitchFamily="34" charset="-34"/>
              </a:rPr>
            </a:br>
            <a:r>
              <a:rPr lang="th-TH" b="1" dirty="0" smtClean="0">
                <a:latin typeface="IrisUPC" panose="020B0604020202020204" pitchFamily="34" charset="-34"/>
                <a:cs typeface="IrisUPC" panose="020B0604020202020204" pitchFamily="34" charset="-34"/>
              </a:rPr>
              <a:t>การบริหารงานบุคคล                ในปีงบประมาณ 2564</a:t>
            </a:r>
            <a:endParaRPr lang="th-TH" b="1" dirty="0">
              <a:latin typeface="IrisUPC" panose="020B0604020202020204" pitchFamily="34" charset="-34"/>
              <a:cs typeface="IrisUPC" panose="020B0604020202020204" pitchFamily="34" charset="-34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962397"/>
            <a:ext cx="6815669" cy="1320802"/>
          </a:xfrm>
        </p:spPr>
        <p:txBody>
          <a:bodyPr>
            <a:normAutofit/>
          </a:bodyPr>
          <a:lstStyle/>
          <a:p>
            <a:r>
              <a:rPr lang="th-TH" sz="3200" b="1" dirty="0" smtClean="0">
                <a:latin typeface="IrisUPC" panose="020B0604020202020204" pitchFamily="34" charset="-34"/>
                <a:cs typeface="IrisUPC" panose="020B0604020202020204" pitchFamily="34" charset="-34"/>
              </a:rPr>
              <a:t>กองการเจ้าหน้าที่ กรมส่งเสริมการเกษตร</a:t>
            </a:r>
          </a:p>
        </p:txBody>
      </p:sp>
    </p:spTree>
    <p:extLst>
      <p:ext uri="{BB962C8B-B14F-4D97-AF65-F5344CB8AC3E}">
        <p14:creationId xmlns:p14="http://schemas.microsoft.com/office/powerpoint/2010/main" val="4231784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lang="th-TH" b="1" dirty="0" smtClean="0">
                <a:latin typeface="IrisUPC" panose="020B0604020202020204" pitchFamily="34" charset="-34"/>
                <a:cs typeface="IrisUPC" panose="020B0604020202020204" pitchFamily="34" charset="-34"/>
              </a:rPr>
              <a:t>การบริหารงานบุคคลในปี 2564</a:t>
            </a:r>
            <a:endParaRPr lang="th-TH" b="1" dirty="0">
              <a:latin typeface="IrisUPC" panose="020B0604020202020204" pitchFamily="34" charset="-34"/>
              <a:cs typeface="IrisUPC" panose="020B0604020202020204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h-TH" sz="4000" b="1" dirty="0" smtClean="0">
                <a:solidFill>
                  <a:srgbClr val="002060"/>
                </a:solidFill>
                <a:latin typeface="IrisUPC" panose="020B0604020202020204" pitchFamily="34" charset="-34"/>
                <a:cs typeface="IrisUPC" panose="020B0604020202020204" pitchFamily="34" charset="-34"/>
              </a:rPr>
              <a:t>ประเด็นนำเสนอ</a:t>
            </a:r>
          </a:p>
          <a:p>
            <a:r>
              <a:rPr lang="th-TH" sz="4000" b="1" dirty="0" smtClean="0">
                <a:solidFill>
                  <a:srgbClr val="002060"/>
                </a:solidFill>
                <a:latin typeface="IrisUPC" panose="020B0604020202020204" pitchFamily="34" charset="-34"/>
                <a:cs typeface="IrisUPC" panose="020B0604020202020204" pitchFamily="34" charset="-34"/>
              </a:rPr>
              <a:t>การวิเคราะห์โครงสร้างอายุข้าราชการ</a:t>
            </a:r>
          </a:p>
          <a:p>
            <a:r>
              <a:rPr lang="th-TH" sz="4000" b="1" dirty="0" smtClean="0">
                <a:solidFill>
                  <a:srgbClr val="002060"/>
                </a:solidFill>
                <a:latin typeface="IrisUPC" panose="020B0604020202020204" pitchFamily="34" charset="-34"/>
                <a:cs typeface="IrisUPC" panose="020B0604020202020204" pitchFamily="34" charset="-34"/>
              </a:rPr>
              <a:t>แนวทางการดำเนินงานในปี 2564</a:t>
            </a:r>
          </a:p>
          <a:p>
            <a:r>
              <a:rPr lang="th-TH" sz="4000" b="1" dirty="0" smtClean="0">
                <a:solidFill>
                  <a:srgbClr val="002060"/>
                </a:solidFill>
                <a:latin typeface="IrisUPC" panose="020B0604020202020204" pitchFamily="34" charset="-34"/>
                <a:cs typeface="IrisUPC" panose="020B0604020202020204" pitchFamily="34" charset="-34"/>
              </a:rPr>
              <a:t>ว17/</a:t>
            </a:r>
            <a:r>
              <a:rPr lang="th-TH" sz="4000" b="1" dirty="0">
                <a:solidFill>
                  <a:srgbClr val="002060"/>
                </a:solidFill>
                <a:latin typeface="IrisUPC" panose="020B0604020202020204" pitchFamily="34" charset="-34"/>
                <a:cs typeface="IrisUPC" panose="020B0604020202020204" pitchFamily="34" charset="-34"/>
              </a:rPr>
              <a:t>๒๕๕๘ เรื่อง ประสบการณ์ในงานที่หลากหลายตามมาตรฐานกําหนดตําแหน่งประเภทอํานวยการ</a:t>
            </a:r>
          </a:p>
          <a:p>
            <a:endParaRPr lang="th-TH" sz="4000" b="1" dirty="0">
              <a:solidFill>
                <a:srgbClr val="002060"/>
              </a:solidFill>
              <a:latin typeface="IrisUPC" panose="020B0604020202020204" pitchFamily="34" charset="-34"/>
              <a:cs typeface="IrisUPC" panose="020B06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47635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Title 1"/>
          <p:cNvSpPr>
            <a:spLocks noGrp="1"/>
          </p:cNvSpPr>
          <p:nvPr>
            <p:ph type="title"/>
          </p:nvPr>
        </p:nvSpPr>
        <p:spPr>
          <a:xfrm>
            <a:off x="1524000" y="0"/>
            <a:ext cx="1371600" cy="1270000"/>
          </a:xfrm>
        </p:spPr>
        <p:txBody>
          <a:bodyPr/>
          <a:lstStyle/>
          <a:p>
            <a:pPr algn="r" eaLnBrk="1" hangingPunct="1"/>
            <a:r>
              <a:rPr lang="th-TH" altLang="th-TH" sz="6000"/>
              <a:t> </a:t>
            </a:r>
          </a:p>
        </p:txBody>
      </p:sp>
      <p:pic>
        <p:nvPicPr>
          <p:cNvPr id="5" name="Picture 5" descr="http://t1.gstatic.com/images?q=tbn:ANd9GcRJMFS4Efvcfh_ow76jypYYIG_jCreGvVF4WLVHQrdsnwXDYFdF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6C826D"/>
              </a:clrFrom>
              <a:clrTo>
                <a:srgbClr val="6C826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71650" y="190500"/>
            <a:ext cx="990600" cy="990600"/>
          </a:xfrm>
          <a:prstGeom prst="ellipse">
            <a:avLst/>
          </a:prstGeom>
          <a:ln w="63500" cap="rnd">
            <a:solidFill>
              <a:srgbClr val="0033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Rectangle 5"/>
          <p:cNvSpPr/>
          <p:nvPr/>
        </p:nvSpPr>
        <p:spPr>
          <a:xfrm>
            <a:off x="3048080" y="279794"/>
            <a:ext cx="6857820" cy="830997"/>
          </a:xfrm>
          <a:prstGeom prst="rect">
            <a:avLst/>
          </a:prstGeom>
          <a:solidFill>
            <a:schemeClr val="tx2">
              <a:lumMod val="20000"/>
              <a:lumOff val="80000"/>
              <a:alpha val="90000"/>
            </a:schemeClr>
          </a:solidFill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th-TH" sz="4800" b="1" kern="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bg1"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  <a:latin typeface="JasmineUPC" pitchFamily="18" charset="-34"/>
                <a:ea typeface="Microsoft YaHei"/>
                <a:cs typeface="JasmineUPC" pitchFamily="18" charset="-34"/>
              </a:rPr>
              <a:t>กรอบอัตรากำลัง </a:t>
            </a:r>
            <a:r>
              <a:rPr lang="th-TH" sz="4800" b="1" kern="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bg1"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  <a:latin typeface="JasmineUPC" pitchFamily="18" charset="-34"/>
                <a:ea typeface="Microsoft YaHei"/>
                <a:cs typeface="JasmineUPC" pitchFamily="18" charset="-34"/>
              </a:rPr>
              <a:t>ณ 1 </a:t>
            </a:r>
            <a:r>
              <a:rPr lang="th-TH" sz="4800" b="1" kern="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bg1"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  <a:latin typeface="JasmineUPC" pitchFamily="18" charset="-34"/>
                <a:ea typeface="Microsoft YaHei"/>
                <a:cs typeface="JasmineUPC" pitchFamily="18" charset="-34"/>
              </a:rPr>
              <a:t>ก.ย. 2563</a:t>
            </a:r>
            <a:endParaRPr lang="th-TH" sz="4800" b="1" kern="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glow rad="228600">
                  <a:schemeClr val="bg1">
                    <a:alpha val="40000"/>
                  </a:schemeClr>
                </a:glow>
                <a:reflection blurRad="12700" stA="28000" endPos="45000" dist="1000" dir="5400000" sy="-100000" algn="bl" rotWithShape="0"/>
              </a:effectLst>
              <a:latin typeface="JasmineUPC" pitchFamily="18" charset="-34"/>
              <a:ea typeface="Microsoft YaHei"/>
              <a:cs typeface="JasmineUPC" pitchFamily="18" charset="-34"/>
            </a:endParaRPr>
          </a:p>
        </p:txBody>
      </p:sp>
      <p:graphicFrame>
        <p:nvGraphicFramePr>
          <p:cNvPr id="8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91560444"/>
              </p:ext>
            </p:extLst>
          </p:nvPr>
        </p:nvGraphicFramePr>
        <p:xfrm>
          <a:off x="1383958" y="1368400"/>
          <a:ext cx="9465274" cy="26511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27777"/>
                <a:gridCol w="2236140"/>
                <a:gridCol w="2401780"/>
                <a:gridCol w="1999577"/>
              </a:tblGrid>
              <a:tr h="578993">
                <a:tc>
                  <a:txBody>
                    <a:bodyPr/>
                    <a:lstStyle/>
                    <a:p>
                      <a:endParaRPr lang="th-TH" sz="3200" b="1" dirty="0">
                        <a:solidFill>
                          <a:schemeClr val="tx2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JasmineUPC" pitchFamily="18" charset="-34"/>
                        <a:cs typeface="JasmineUPC" pitchFamily="18" charset="-34"/>
                      </a:endParaRPr>
                    </a:p>
                  </a:txBody>
                  <a:tcPr marT="45659" marB="45659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1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JasmineUPC" pitchFamily="18" charset="-34"/>
                          <a:cs typeface="JasmineUPC" pitchFamily="18" charset="-34"/>
                        </a:rPr>
                        <a:t>ส่วนกลาง</a:t>
                      </a:r>
                      <a:endParaRPr lang="th-TH" sz="32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JasmineUPC" pitchFamily="18" charset="-34"/>
                        <a:cs typeface="JasmineUPC" pitchFamily="18" charset="-34"/>
                      </a:endParaRPr>
                    </a:p>
                  </a:txBody>
                  <a:tcPr marT="45659" marB="45659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1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JasmineUPC" pitchFamily="18" charset="-34"/>
                          <a:cs typeface="JasmineUPC" pitchFamily="18" charset="-34"/>
                        </a:rPr>
                        <a:t>ส่วนภูมิภาค</a:t>
                      </a:r>
                      <a:endParaRPr lang="th-TH" sz="32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JasmineUPC" pitchFamily="18" charset="-34"/>
                        <a:cs typeface="JasmineUPC" pitchFamily="18" charset="-34"/>
                      </a:endParaRPr>
                    </a:p>
                  </a:txBody>
                  <a:tcPr marT="45659" marB="45659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1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JasmineUPC" pitchFamily="18" charset="-34"/>
                          <a:cs typeface="JasmineUPC" pitchFamily="18" charset="-34"/>
                        </a:rPr>
                        <a:t>รวม</a:t>
                      </a:r>
                      <a:endParaRPr lang="th-TH" sz="3200" b="1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JasmineUPC" pitchFamily="18" charset="-34"/>
                        <a:cs typeface="JasmineUPC" pitchFamily="18" charset="-34"/>
                      </a:endParaRPr>
                    </a:p>
                  </a:txBody>
                  <a:tcPr marT="45659" marB="45659">
                    <a:solidFill>
                      <a:schemeClr val="accent2"/>
                    </a:solidFill>
                  </a:tcPr>
                </a:tc>
              </a:tr>
              <a:tr h="518033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JasmineUPC" pitchFamily="18" charset="-34"/>
                          <a:cs typeface="JasmineUPC" pitchFamily="18" charset="-34"/>
                        </a:rPr>
                        <a:t>ข้าราชการ</a:t>
                      </a:r>
                    </a:p>
                  </a:txBody>
                  <a:tcPr marT="45659" marB="45659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JasmineUPC" pitchFamily="18" charset="-34"/>
                          <a:cs typeface="JasmineUPC" pitchFamily="18" charset="-34"/>
                        </a:rPr>
                        <a:t>1,172</a:t>
                      </a:r>
                      <a:endParaRPr lang="th-TH" sz="2800" b="1" dirty="0">
                        <a:latin typeface="JasmineUPC" pitchFamily="18" charset="-34"/>
                        <a:cs typeface="JasmineUPC" pitchFamily="18" charset="-34"/>
                      </a:endParaRPr>
                    </a:p>
                  </a:txBody>
                  <a:tcPr marT="45659" marB="45659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JasmineUPC" pitchFamily="18" charset="-34"/>
                          <a:cs typeface="JasmineUPC" pitchFamily="18" charset="-34"/>
                        </a:rPr>
                        <a:t>7,893</a:t>
                      </a:r>
                      <a:endParaRPr lang="th-TH" sz="2800" b="1" dirty="0">
                        <a:latin typeface="JasmineUPC" pitchFamily="18" charset="-34"/>
                        <a:cs typeface="JasmineUPC" pitchFamily="18" charset="-34"/>
                      </a:endParaRPr>
                    </a:p>
                  </a:txBody>
                  <a:tcPr marT="45659" marB="45659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JasmineUPC" pitchFamily="18" charset="-34"/>
                          <a:cs typeface="JasmineUPC" pitchFamily="18" charset="-34"/>
                        </a:rPr>
                        <a:t>9,065</a:t>
                      </a:r>
                      <a:endParaRPr lang="th-TH" sz="2800" b="1" dirty="0">
                        <a:latin typeface="JasmineUPC" pitchFamily="18" charset="-34"/>
                        <a:cs typeface="JasmineUPC" pitchFamily="18" charset="-34"/>
                      </a:endParaRPr>
                    </a:p>
                  </a:txBody>
                  <a:tcPr marT="45659" marB="45659">
                    <a:solidFill>
                      <a:schemeClr val="accent2"/>
                    </a:solidFill>
                  </a:tcPr>
                </a:tc>
              </a:tr>
              <a:tr h="518033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JasmineUPC" pitchFamily="18" charset="-34"/>
                          <a:cs typeface="JasmineUPC" pitchFamily="18" charset="-34"/>
                        </a:rPr>
                        <a:t>ลูกจ้างประจำ</a:t>
                      </a:r>
                      <a:endParaRPr lang="th-TH" sz="2800" b="1" dirty="0">
                        <a:latin typeface="JasmineUPC" pitchFamily="18" charset="-34"/>
                        <a:cs typeface="JasmineUPC" pitchFamily="18" charset="-34"/>
                      </a:endParaRPr>
                    </a:p>
                  </a:txBody>
                  <a:tcPr marT="45659" marB="45659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JasmineUPC" pitchFamily="18" charset="-34"/>
                          <a:cs typeface="JasmineUPC" pitchFamily="18" charset="-34"/>
                        </a:rPr>
                        <a:t>241</a:t>
                      </a:r>
                      <a:endParaRPr lang="th-TH" sz="2800" b="1" dirty="0">
                        <a:latin typeface="JasmineUPC" pitchFamily="18" charset="-34"/>
                        <a:cs typeface="JasmineUPC" pitchFamily="18" charset="-34"/>
                      </a:endParaRPr>
                    </a:p>
                  </a:txBody>
                  <a:tcPr marT="45659" marB="45659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JasmineUPC" pitchFamily="18" charset="-34"/>
                          <a:cs typeface="JasmineUPC" pitchFamily="18" charset="-34"/>
                        </a:rPr>
                        <a:t>289</a:t>
                      </a:r>
                      <a:endParaRPr lang="th-TH" sz="2800" b="1" dirty="0">
                        <a:latin typeface="JasmineUPC" pitchFamily="18" charset="-34"/>
                        <a:cs typeface="JasmineUPC" pitchFamily="18" charset="-34"/>
                      </a:endParaRPr>
                    </a:p>
                  </a:txBody>
                  <a:tcPr marT="45659" marB="45659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JasmineUPC" pitchFamily="18" charset="-34"/>
                          <a:cs typeface="JasmineUPC" pitchFamily="18" charset="-34"/>
                        </a:rPr>
                        <a:t>530</a:t>
                      </a:r>
                      <a:endParaRPr lang="th-TH" sz="2800" b="1" dirty="0">
                        <a:latin typeface="JasmineUPC" pitchFamily="18" charset="-34"/>
                        <a:cs typeface="JasmineUPC" pitchFamily="18" charset="-34"/>
                      </a:endParaRPr>
                    </a:p>
                  </a:txBody>
                  <a:tcPr marT="45659" marB="45659">
                    <a:solidFill>
                      <a:schemeClr val="accent2"/>
                    </a:solidFill>
                  </a:tcPr>
                </a:tc>
              </a:tr>
              <a:tr h="5180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800" b="1" dirty="0" smtClean="0">
                          <a:latin typeface="JasmineUPC" pitchFamily="18" charset="-34"/>
                          <a:cs typeface="JasmineUPC" pitchFamily="18" charset="-34"/>
                        </a:rPr>
                        <a:t>พนักงานราชการ</a:t>
                      </a:r>
                    </a:p>
                  </a:txBody>
                  <a:tcPr marT="45659" marB="45659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JasmineUPC" pitchFamily="18" charset="-34"/>
                          <a:cs typeface="JasmineUPC" pitchFamily="18" charset="-34"/>
                        </a:rPr>
                        <a:t>572</a:t>
                      </a:r>
                      <a:endParaRPr lang="th-TH" sz="2800" b="1" dirty="0">
                        <a:latin typeface="JasmineUPC" pitchFamily="18" charset="-34"/>
                        <a:cs typeface="JasmineUPC" pitchFamily="18" charset="-34"/>
                      </a:endParaRPr>
                    </a:p>
                  </a:txBody>
                  <a:tcPr marT="45659" marB="45659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JasmineUPC" pitchFamily="18" charset="-34"/>
                          <a:cs typeface="JasmineUPC" pitchFamily="18" charset="-34"/>
                        </a:rPr>
                        <a:t>2,038</a:t>
                      </a:r>
                      <a:endParaRPr lang="th-TH" sz="2800" b="1" dirty="0">
                        <a:latin typeface="JasmineUPC" pitchFamily="18" charset="-34"/>
                        <a:cs typeface="JasmineUPC" pitchFamily="18" charset="-34"/>
                      </a:endParaRPr>
                    </a:p>
                  </a:txBody>
                  <a:tcPr marT="45659" marB="45659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JasmineUPC" pitchFamily="18" charset="-34"/>
                          <a:cs typeface="JasmineUPC" pitchFamily="18" charset="-34"/>
                        </a:rPr>
                        <a:t>2,610</a:t>
                      </a:r>
                      <a:endParaRPr lang="th-TH" sz="2800" b="1" dirty="0">
                        <a:latin typeface="JasmineUPC" pitchFamily="18" charset="-34"/>
                        <a:cs typeface="JasmineUPC" pitchFamily="18" charset="-34"/>
                      </a:endParaRPr>
                    </a:p>
                  </a:txBody>
                  <a:tcPr marT="45659" marB="45659">
                    <a:solidFill>
                      <a:schemeClr val="accent2"/>
                    </a:solidFill>
                  </a:tcPr>
                </a:tc>
              </a:tr>
              <a:tr h="518033"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JasmineUPC" pitchFamily="18" charset="-34"/>
                          <a:cs typeface="JasmineUPC" pitchFamily="18" charset="-34"/>
                        </a:rPr>
                        <a:t>รวม</a:t>
                      </a:r>
                      <a:endParaRPr lang="th-TH" sz="2800" b="1" dirty="0">
                        <a:latin typeface="JasmineUPC" pitchFamily="18" charset="-34"/>
                        <a:cs typeface="JasmineUPC" pitchFamily="18" charset="-34"/>
                      </a:endParaRPr>
                    </a:p>
                  </a:txBody>
                  <a:tcPr marT="45659" marB="45659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JasmineUPC" pitchFamily="18" charset="-34"/>
                          <a:cs typeface="JasmineUPC" pitchFamily="18" charset="-34"/>
                        </a:rPr>
                        <a:t>1,985</a:t>
                      </a:r>
                      <a:endParaRPr lang="th-TH" sz="2800" b="1" dirty="0">
                        <a:latin typeface="JasmineUPC" pitchFamily="18" charset="-34"/>
                        <a:cs typeface="JasmineUPC" pitchFamily="18" charset="-34"/>
                      </a:endParaRPr>
                    </a:p>
                  </a:txBody>
                  <a:tcPr marT="45659" marB="45659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JasmineUPC" pitchFamily="18" charset="-34"/>
                          <a:cs typeface="JasmineUPC" pitchFamily="18" charset="-34"/>
                        </a:rPr>
                        <a:t>10,220</a:t>
                      </a:r>
                      <a:endParaRPr lang="th-TH" sz="2800" b="1" dirty="0">
                        <a:latin typeface="JasmineUPC" pitchFamily="18" charset="-34"/>
                        <a:cs typeface="JasmineUPC" pitchFamily="18" charset="-34"/>
                      </a:endParaRPr>
                    </a:p>
                  </a:txBody>
                  <a:tcPr marT="45659" marB="45659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JasmineUPC" pitchFamily="18" charset="-34"/>
                          <a:cs typeface="JasmineUPC" pitchFamily="18" charset="-34"/>
                        </a:rPr>
                        <a:t>12,205</a:t>
                      </a:r>
                      <a:endParaRPr lang="th-TH" sz="2800" b="1" dirty="0">
                        <a:latin typeface="JasmineUPC" pitchFamily="18" charset="-34"/>
                        <a:cs typeface="JasmineUPC" pitchFamily="18" charset="-34"/>
                      </a:endParaRPr>
                    </a:p>
                  </a:txBody>
                  <a:tcPr marT="45659" marB="45659"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sp>
        <p:nvSpPr>
          <p:cNvPr id="9" name="Title 1"/>
          <p:cNvSpPr txBox="1">
            <a:spLocks/>
          </p:cNvSpPr>
          <p:nvPr/>
        </p:nvSpPr>
        <p:spPr bwMode="auto">
          <a:xfrm>
            <a:off x="2209800" y="4258961"/>
            <a:ext cx="8229600" cy="246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ngsana New" pitchFamily="18" charset="-34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ngsana New" pitchFamily="18" charset="-34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ngsana New" pitchFamily="18" charset="-34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ngsana New" pitchFamily="18" charset="-34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ngsana New" pitchFamily="18" charset="-34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ngsana New" pitchFamily="18" charset="-34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ngsana New" pitchFamily="18" charset="-34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ngsana New" pitchFamily="18" charset="-34"/>
              </a:defRPr>
            </a:lvl9pPr>
          </a:lstStyle>
          <a:p>
            <a:pPr>
              <a:defRPr/>
            </a:pPr>
            <a:r>
              <a:rPr lang="th-TH" dirty="0">
                <a:latin typeface="JasmineUPC" pitchFamily="18" charset="-34"/>
                <a:cs typeface="JasmineUPC" pitchFamily="18" charset="-34"/>
              </a:rPr>
              <a:t>อัตรากำลังเกษตรตำบล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7628801"/>
              </p:ext>
            </p:extLst>
          </p:nvPr>
        </p:nvGraphicFramePr>
        <p:xfrm>
          <a:off x="2042983" y="4588218"/>
          <a:ext cx="8229600" cy="15547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2592"/>
                <a:gridCol w="1584176"/>
                <a:gridCol w="1532194"/>
                <a:gridCol w="1435319"/>
                <a:gridCol w="1435319"/>
              </a:tblGrid>
              <a:tr h="455141">
                <a:tc>
                  <a:txBody>
                    <a:bodyPr/>
                    <a:lstStyle/>
                    <a:p>
                      <a:endParaRPr lang="th-TH" sz="2800" dirty="0">
                        <a:latin typeface="JasmineUPC" pitchFamily="18" charset="-34"/>
                        <a:cs typeface="JasmineUPC" pitchFamily="18" charset="-34"/>
                      </a:endParaRPr>
                    </a:p>
                  </a:txBody>
                  <a:tcPr marT="45757" marB="45757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JasmineUPC" pitchFamily="18" charset="-34"/>
                          <a:cs typeface="JasmineUPC" pitchFamily="18" charset="-34"/>
                        </a:rPr>
                        <a:t>นวส</a:t>
                      </a:r>
                      <a:r>
                        <a:rPr lang="th-TH" sz="2800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JasmineUPC" pitchFamily="18" charset="-34"/>
                          <a:cs typeface="JasmineUPC" pitchFamily="18" charset="-34"/>
                        </a:rPr>
                        <a:t>.</a:t>
                      </a:r>
                      <a:endParaRPr lang="th-TH" sz="2800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JasmineUPC" pitchFamily="18" charset="-34"/>
                        <a:cs typeface="JasmineUPC" pitchFamily="18" charset="-34"/>
                      </a:endParaRPr>
                    </a:p>
                  </a:txBody>
                  <a:tcPr marT="45757" marB="45757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JasmineUPC" pitchFamily="18" charset="-34"/>
                          <a:cs typeface="JasmineUPC" pitchFamily="18" charset="-34"/>
                        </a:rPr>
                        <a:t>จพก</a:t>
                      </a:r>
                      <a:r>
                        <a:rPr lang="th-TH" sz="2800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JasmineUPC" pitchFamily="18" charset="-34"/>
                          <a:cs typeface="JasmineUPC" pitchFamily="18" charset="-34"/>
                        </a:rPr>
                        <a:t>.</a:t>
                      </a:r>
                      <a:endParaRPr lang="th-TH" sz="2800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JasmineUPC" pitchFamily="18" charset="-34"/>
                        <a:cs typeface="JasmineUPC" pitchFamily="18" charset="-34"/>
                      </a:endParaRPr>
                    </a:p>
                  </a:txBody>
                  <a:tcPr marT="45757" marB="45757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 err="1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JasmineUPC" pitchFamily="18" charset="-34"/>
                          <a:cs typeface="JasmineUPC" pitchFamily="18" charset="-34"/>
                        </a:rPr>
                        <a:t>จพค</a:t>
                      </a:r>
                      <a:r>
                        <a:rPr lang="th-TH" sz="2800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JasmineUPC" pitchFamily="18" charset="-34"/>
                          <a:cs typeface="JasmineUPC" pitchFamily="18" charset="-34"/>
                        </a:rPr>
                        <a:t>.</a:t>
                      </a:r>
                      <a:endParaRPr lang="th-TH" sz="2800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JasmineUPC" pitchFamily="18" charset="-34"/>
                        <a:cs typeface="JasmineUPC" pitchFamily="18" charset="-34"/>
                      </a:endParaRPr>
                    </a:p>
                  </a:txBody>
                  <a:tcPr marT="45757" marB="45757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 smtClean="0">
                          <a:solidFill>
                            <a:srgbClr val="0070C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JasmineUPC" pitchFamily="18" charset="-34"/>
                          <a:cs typeface="JasmineUPC" pitchFamily="18" charset="-34"/>
                        </a:rPr>
                        <a:t>รวม</a:t>
                      </a:r>
                      <a:endParaRPr lang="th-TH" sz="2800" dirty="0">
                        <a:solidFill>
                          <a:srgbClr val="0070C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JasmineUPC" pitchFamily="18" charset="-34"/>
                        <a:cs typeface="JasmineUPC" pitchFamily="18" charset="-34"/>
                      </a:endParaRPr>
                    </a:p>
                  </a:txBody>
                  <a:tcPr marT="45757" marB="45757">
                    <a:solidFill>
                      <a:schemeClr val="accent1"/>
                    </a:solidFill>
                  </a:tcPr>
                </a:tc>
              </a:tr>
              <a:tr h="455141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JasmineUPC" pitchFamily="18" charset="-34"/>
                          <a:cs typeface="JasmineUPC" pitchFamily="18" charset="-34"/>
                        </a:rPr>
                        <a:t>ข้าราชการ</a:t>
                      </a:r>
                    </a:p>
                  </a:txBody>
                  <a:tcPr marT="45757" marB="45757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JasmineUPC" pitchFamily="18" charset="-34"/>
                          <a:cs typeface="JasmineUPC" pitchFamily="18" charset="-34"/>
                        </a:rPr>
                        <a:t>4,100</a:t>
                      </a:r>
                      <a:endParaRPr lang="th-TH" sz="2800" b="1" dirty="0">
                        <a:latin typeface="JasmineUPC" pitchFamily="18" charset="-34"/>
                        <a:cs typeface="JasmineUPC" pitchFamily="18" charset="-34"/>
                      </a:endParaRPr>
                    </a:p>
                  </a:txBody>
                  <a:tcPr marT="45757" marB="45757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JasmineUPC" pitchFamily="18" charset="-34"/>
                          <a:cs typeface="JasmineUPC" pitchFamily="18" charset="-34"/>
                        </a:rPr>
                        <a:t>161</a:t>
                      </a:r>
                      <a:endParaRPr lang="th-TH" sz="2800" b="1" dirty="0">
                        <a:latin typeface="JasmineUPC" pitchFamily="18" charset="-34"/>
                        <a:cs typeface="JasmineUPC" pitchFamily="18" charset="-34"/>
                      </a:endParaRPr>
                    </a:p>
                  </a:txBody>
                  <a:tcPr marT="45757" marB="45757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JasmineUPC" pitchFamily="18" charset="-34"/>
                          <a:cs typeface="JasmineUPC" pitchFamily="18" charset="-34"/>
                        </a:rPr>
                        <a:t>49</a:t>
                      </a:r>
                      <a:endParaRPr lang="th-TH" sz="2800" b="1" dirty="0">
                        <a:latin typeface="JasmineUPC" pitchFamily="18" charset="-34"/>
                        <a:cs typeface="JasmineUPC" pitchFamily="18" charset="-34"/>
                      </a:endParaRPr>
                    </a:p>
                  </a:txBody>
                  <a:tcPr marT="45757" marB="45757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JasmineUPC" pitchFamily="18" charset="-34"/>
                          <a:cs typeface="JasmineUPC" pitchFamily="18" charset="-34"/>
                        </a:rPr>
                        <a:t>4,310</a:t>
                      </a:r>
                      <a:endParaRPr lang="th-TH" sz="2800" b="1" dirty="0">
                        <a:latin typeface="JasmineUPC" pitchFamily="18" charset="-34"/>
                        <a:cs typeface="JasmineUPC" pitchFamily="18" charset="-34"/>
                      </a:endParaRPr>
                    </a:p>
                  </a:txBody>
                  <a:tcPr marT="45757" marB="45757">
                    <a:solidFill>
                      <a:schemeClr val="accent1"/>
                    </a:solidFill>
                  </a:tcPr>
                </a:tc>
              </a:tr>
              <a:tr h="455141">
                <a:tc>
                  <a:txBody>
                    <a:bodyPr/>
                    <a:lstStyle/>
                    <a:p>
                      <a:r>
                        <a:rPr lang="th-TH" sz="2800" b="1" dirty="0" smtClean="0">
                          <a:latin typeface="JasmineUPC" pitchFamily="18" charset="-34"/>
                          <a:cs typeface="JasmineUPC" pitchFamily="18" charset="-34"/>
                        </a:rPr>
                        <a:t>พนักงานราชการ</a:t>
                      </a:r>
                      <a:endParaRPr lang="th-TH" sz="2800" b="1" dirty="0">
                        <a:latin typeface="JasmineUPC" pitchFamily="18" charset="-34"/>
                        <a:cs typeface="JasmineUPC" pitchFamily="18" charset="-34"/>
                      </a:endParaRPr>
                    </a:p>
                  </a:txBody>
                  <a:tcPr marT="45757" marB="45757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JasmineUPC" pitchFamily="18" charset="-34"/>
                          <a:cs typeface="JasmineUPC" pitchFamily="18" charset="-34"/>
                        </a:rPr>
                        <a:t>994</a:t>
                      </a:r>
                      <a:endParaRPr lang="th-TH" sz="2800" b="1" dirty="0">
                        <a:latin typeface="JasmineUPC" pitchFamily="18" charset="-34"/>
                        <a:cs typeface="JasmineUPC" pitchFamily="18" charset="-34"/>
                      </a:endParaRPr>
                    </a:p>
                  </a:txBody>
                  <a:tcPr marT="45757" marB="45757"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th-TH" sz="2800" b="1" dirty="0" smtClean="0">
                          <a:latin typeface="JasmineUPC" pitchFamily="18" charset="-34"/>
                          <a:cs typeface="JasmineUPC" pitchFamily="18" charset="-34"/>
                        </a:rPr>
                        <a:t>(มี</a:t>
                      </a:r>
                      <a:r>
                        <a:rPr lang="th-TH" sz="2800" b="1" smtClean="0">
                          <a:latin typeface="JasmineUPC" pitchFamily="18" charset="-34"/>
                          <a:cs typeface="JasmineUPC" pitchFamily="18" charset="-34"/>
                        </a:rPr>
                        <a:t>เงิน 671)</a:t>
                      </a:r>
                      <a:endParaRPr lang="th-TH" sz="2800" b="1" dirty="0">
                        <a:latin typeface="JasmineUPC" pitchFamily="18" charset="-34"/>
                        <a:cs typeface="JasmineUPC" pitchFamily="18" charset="-34"/>
                      </a:endParaRPr>
                    </a:p>
                  </a:txBody>
                  <a:tcPr marT="45757" marB="45757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th-TH" sz="2800" b="1" dirty="0">
                        <a:latin typeface="JasmineUPC" pitchFamily="18" charset="-34"/>
                        <a:cs typeface="JasmineUPC" pitchFamily="18" charset="-34"/>
                      </a:endParaRPr>
                    </a:p>
                  </a:txBody>
                  <a:tcPr marT="45757" marB="45757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JasmineUPC" pitchFamily="18" charset="-34"/>
                          <a:cs typeface="JasmineUPC" pitchFamily="18" charset="-34"/>
                        </a:rPr>
                        <a:t>994</a:t>
                      </a:r>
                      <a:endParaRPr lang="th-TH" sz="2800" b="1" dirty="0">
                        <a:latin typeface="JasmineUPC" pitchFamily="18" charset="-34"/>
                        <a:cs typeface="JasmineUPC" pitchFamily="18" charset="-34"/>
                      </a:endParaRPr>
                    </a:p>
                  </a:txBody>
                  <a:tcPr marT="45757" marB="45757"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4521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2125664" y="711332"/>
            <a:ext cx="8002587" cy="706437"/>
          </a:xfrm>
          <a:solidFill>
            <a:srgbClr val="FFC000"/>
          </a:solidFill>
        </p:spPr>
        <p:txBody>
          <a:bodyPr>
            <a:normAutofit/>
          </a:bodyPr>
          <a:lstStyle/>
          <a:p>
            <a:pPr algn="ctr" eaLnBrk="1" hangingPunct="1"/>
            <a:r>
              <a:rPr lang="th-TH" altLang="th-TH" sz="3200" b="1" dirty="0">
                <a:latin typeface="IrisUPC" panose="020B0604020202020204" pitchFamily="34" charset="-34"/>
                <a:cs typeface="IrisUPC" panose="020B0604020202020204" pitchFamily="34" charset="-34"/>
              </a:rPr>
              <a:t>โครงสร้างอายุข้าราชการกรมส่งเสริมการเกษตร</a:t>
            </a:r>
            <a:r>
              <a:rPr lang="th-TH" altLang="th-TH" sz="3200" b="1" dirty="0" smtClean="0">
                <a:latin typeface="IrisUPC" panose="020B0604020202020204" pitchFamily="34" charset="-34"/>
                <a:cs typeface="IrisUPC" panose="020B0604020202020204" pitchFamily="34" charset="-34"/>
              </a:rPr>
              <a:t>(ต.ค.2563)</a:t>
            </a:r>
            <a:endParaRPr lang="th-TH" altLang="th-TH" sz="3200" b="1" dirty="0">
              <a:latin typeface="IrisUPC" panose="020B0604020202020204" pitchFamily="34" charset="-34"/>
              <a:cs typeface="IrisUPC" panose="020B0604020202020204" pitchFamily="34" charset="-34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7680105"/>
              </p:ext>
            </p:extLst>
          </p:nvPr>
        </p:nvGraphicFramePr>
        <p:xfrm>
          <a:off x="1375720" y="1499457"/>
          <a:ext cx="9555892" cy="463074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76820"/>
                <a:gridCol w="1737435"/>
                <a:gridCol w="1824306"/>
                <a:gridCol w="1727658"/>
                <a:gridCol w="1481708"/>
                <a:gridCol w="1307965"/>
              </a:tblGrid>
              <a:tr h="739301"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1" u="none" strike="noStrike" dirty="0">
                          <a:solidFill>
                            <a:schemeClr val="tx1"/>
                          </a:solidFill>
                          <a:effectLst/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 </a:t>
                      </a:r>
                      <a:r>
                        <a:rPr lang="th-TH" sz="2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ช่วงอายุ</a:t>
                      </a:r>
                      <a:endParaRPr lang="th-TH" sz="2800" b="1" i="0" u="none" strike="noStrike" dirty="0">
                        <a:solidFill>
                          <a:schemeClr val="tx1"/>
                        </a:solidFill>
                        <a:effectLst/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u="none" strike="noStrike" dirty="0" smtClean="0">
                          <a:effectLst/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ส่วนกลาง/กทม.</a:t>
                      </a:r>
                      <a:endParaRPr lang="th-TH" sz="2400" b="1" i="0" u="none" strike="noStrike" dirty="0">
                        <a:solidFill>
                          <a:srgbClr val="000000"/>
                        </a:solidFill>
                        <a:effectLst/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1" u="none" strike="noStrike" dirty="0" smtClean="0">
                          <a:effectLst/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จังหวัด</a:t>
                      </a:r>
                      <a:endParaRPr lang="th-TH" sz="2800" b="1" i="0" u="none" strike="noStrike" dirty="0">
                        <a:solidFill>
                          <a:srgbClr val="000000"/>
                        </a:solidFill>
                        <a:effectLst/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1" i="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อำเภอ</a:t>
                      </a:r>
                      <a:endParaRPr lang="th-TH" sz="28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1" u="none" strike="noStrike" dirty="0">
                          <a:effectLst/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รวม</a:t>
                      </a:r>
                      <a:endParaRPr lang="th-TH" sz="2800" b="1" i="0" u="none" strike="noStrike" dirty="0">
                        <a:solidFill>
                          <a:srgbClr val="000000"/>
                        </a:solidFill>
                        <a:effectLst/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ร้อยละ</a:t>
                      </a:r>
                      <a:endParaRPr lang="th-TH" sz="2800" b="1" dirty="0"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486430"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1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ไม่เกิน </a:t>
                      </a:r>
                      <a:r>
                        <a:rPr lang="th-TH" sz="2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30</a:t>
                      </a:r>
                      <a:endParaRPr lang="th-TH" sz="2800" b="1" i="0" u="none" strike="noStrike" dirty="0">
                        <a:solidFill>
                          <a:schemeClr val="tx1"/>
                        </a:solidFill>
                        <a:effectLst/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0" u="none" strike="noStrike" dirty="0" smtClean="0">
                          <a:effectLst/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100</a:t>
                      </a:r>
                      <a:endParaRPr lang="th-TH" sz="2800" b="0" i="0" u="none" strike="noStrike" dirty="0">
                        <a:solidFill>
                          <a:srgbClr val="000000"/>
                        </a:solidFill>
                        <a:effectLst/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115</a:t>
                      </a:r>
                      <a:endParaRPr lang="th-TH" sz="2800" b="0" i="0" u="none" strike="noStrike" dirty="0">
                        <a:solidFill>
                          <a:srgbClr val="000000"/>
                        </a:solidFill>
                        <a:effectLst/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0" i="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596</a:t>
                      </a:r>
                      <a:endParaRPr lang="th-TH" sz="2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811</a:t>
                      </a:r>
                      <a:endParaRPr lang="th-TH" sz="2800" b="0" i="0" u="none" strike="noStrike" dirty="0">
                        <a:solidFill>
                          <a:srgbClr val="000000"/>
                        </a:solidFill>
                        <a:effectLst/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10.18</a:t>
                      </a:r>
                      <a:endParaRPr lang="th-TH" sz="2800" b="1" dirty="0"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2"/>
                    </a:solidFill>
                  </a:tcPr>
                </a:tc>
              </a:tr>
              <a:tr h="486430"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31-35</a:t>
                      </a:r>
                      <a:endParaRPr lang="th-TH" sz="2800" b="1" i="0" u="none" strike="noStrike" dirty="0">
                        <a:solidFill>
                          <a:schemeClr val="tx1"/>
                        </a:solidFill>
                        <a:effectLst/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172</a:t>
                      </a:r>
                    </a:p>
                  </a:txBody>
                  <a:tcPr marL="7619" marR="7619" marT="7621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334</a:t>
                      </a:r>
                      <a:endParaRPr lang="th-TH" sz="2800" b="0" i="0" u="none" strike="noStrike" dirty="0">
                        <a:solidFill>
                          <a:srgbClr val="000000"/>
                        </a:solidFill>
                        <a:effectLst/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0" i="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1019</a:t>
                      </a:r>
                      <a:endParaRPr lang="th-TH" sz="2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1525</a:t>
                      </a:r>
                      <a:endParaRPr lang="th-TH" sz="2800" b="0" i="0" u="none" strike="noStrike" dirty="0">
                        <a:solidFill>
                          <a:srgbClr val="000000"/>
                        </a:solidFill>
                        <a:effectLst/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19.15</a:t>
                      </a:r>
                      <a:endParaRPr lang="th-TH" sz="2800" b="1" dirty="0"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2"/>
                    </a:solidFill>
                  </a:tcPr>
                </a:tc>
              </a:tr>
              <a:tr h="486430"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36-40</a:t>
                      </a:r>
                      <a:endParaRPr lang="th-TH" sz="2800" b="1" i="0" u="none" strike="noStrike" dirty="0">
                        <a:solidFill>
                          <a:schemeClr val="tx1"/>
                        </a:solidFill>
                        <a:effectLst/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269</a:t>
                      </a:r>
                      <a:endParaRPr lang="th-TH" sz="2800" b="0" i="0" u="none" strike="noStrike" dirty="0">
                        <a:solidFill>
                          <a:srgbClr val="000000"/>
                        </a:solidFill>
                        <a:effectLst/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521</a:t>
                      </a:r>
                      <a:endParaRPr lang="th-TH" sz="2800" b="0" i="0" u="none" strike="noStrike" dirty="0">
                        <a:solidFill>
                          <a:srgbClr val="000000"/>
                        </a:solidFill>
                        <a:effectLst/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0" i="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1342</a:t>
                      </a:r>
                      <a:endParaRPr lang="th-TH" sz="2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2132</a:t>
                      </a:r>
                      <a:endParaRPr lang="th-TH" sz="2800" b="0" i="0" u="none" strike="noStrike" dirty="0">
                        <a:solidFill>
                          <a:srgbClr val="000000"/>
                        </a:solidFill>
                        <a:effectLst/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26.77</a:t>
                      </a:r>
                      <a:endParaRPr lang="th-TH" sz="2800" b="1" dirty="0"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2"/>
                    </a:solidFill>
                  </a:tcPr>
                </a:tc>
              </a:tr>
              <a:tr h="486430"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41-45</a:t>
                      </a:r>
                      <a:endParaRPr lang="th-TH" sz="2800" b="1" i="0" u="none" strike="noStrike" dirty="0">
                        <a:solidFill>
                          <a:schemeClr val="tx1"/>
                        </a:solidFill>
                        <a:effectLst/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171</a:t>
                      </a:r>
                      <a:endParaRPr lang="th-TH" sz="2800" b="0" i="0" u="none" strike="noStrike" dirty="0">
                        <a:solidFill>
                          <a:srgbClr val="000000"/>
                        </a:solidFill>
                        <a:effectLst/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314</a:t>
                      </a:r>
                      <a:endParaRPr lang="th-TH" sz="2800" b="0" i="0" u="none" strike="noStrike" dirty="0">
                        <a:solidFill>
                          <a:srgbClr val="000000"/>
                        </a:solidFill>
                        <a:effectLst/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0" i="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667</a:t>
                      </a:r>
                      <a:endParaRPr lang="th-TH" sz="2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1152</a:t>
                      </a:r>
                      <a:endParaRPr lang="th-TH" sz="2800" b="0" i="0" u="none" strike="noStrike" dirty="0">
                        <a:solidFill>
                          <a:srgbClr val="000000"/>
                        </a:solidFill>
                        <a:effectLst/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14.46</a:t>
                      </a:r>
                      <a:endParaRPr lang="th-TH" sz="2800" b="1" dirty="0"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86430"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46-50</a:t>
                      </a:r>
                      <a:endParaRPr lang="th-TH" sz="2800" b="1" i="0" u="none" strike="noStrike" dirty="0">
                        <a:solidFill>
                          <a:schemeClr val="tx1"/>
                        </a:solidFill>
                        <a:effectLst/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90</a:t>
                      </a:r>
                      <a:endParaRPr lang="th-TH" sz="2800" b="0" i="0" u="none" strike="noStrike" dirty="0">
                        <a:solidFill>
                          <a:srgbClr val="000000"/>
                        </a:solidFill>
                        <a:effectLst/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121</a:t>
                      </a:r>
                      <a:endParaRPr lang="th-TH" sz="2800" b="0" i="0" u="none" strike="noStrike" dirty="0">
                        <a:solidFill>
                          <a:srgbClr val="000000"/>
                        </a:solidFill>
                        <a:effectLst/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0" i="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264</a:t>
                      </a:r>
                      <a:endParaRPr lang="th-TH" sz="2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475</a:t>
                      </a:r>
                      <a:endParaRPr lang="th-TH" sz="2800" b="0" i="0" u="none" strike="noStrike" dirty="0">
                        <a:solidFill>
                          <a:srgbClr val="000000"/>
                        </a:solidFill>
                        <a:effectLst/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5.96</a:t>
                      </a:r>
                      <a:endParaRPr lang="th-TH" sz="2800" b="1" dirty="0"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86430"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51-55</a:t>
                      </a:r>
                      <a:endParaRPr lang="th-TH" sz="2800" b="1" i="0" u="none" strike="noStrike" dirty="0">
                        <a:solidFill>
                          <a:schemeClr val="bg1"/>
                        </a:solidFill>
                        <a:effectLst/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118</a:t>
                      </a:r>
                      <a:endParaRPr lang="th-TH" sz="2800" b="0" i="0" u="none" strike="noStrike" dirty="0">
                        <a:solidFill>
                          <a:schemeClr val="bg1"/>
                        </a:solidFill>
                        <a:effectLst/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168</a:t>
                      </a:r>
                      <a:endParaRPr lang="th-TH" sz="2800" b="0" i="0" u="none" strike="noStrike" dirty="0">
                        <a:solidFill>
                          <a:schemeClr val="bg1"/>
                        </a:solidFill>
                        <a:effectLst/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422</a:t>
                      </a:r>
                      <a:endParaRPr lang="th-TH" sz="2800" b="0" i="0" u="none" strike="noStrike" dirty="0">
                        <a:solidFill>
                          <a:schemeClr val="bg1"/>
                        </a:solidFill>
                        <a:effectLst/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708</a:t>
                      </a:r>
                      <a:endParaRPr lang="th-TH" sz="2800" b="0" i="0" u="none" strike="noStrike" dirty="0">
                        <a:solidFill>
                          <a:schemeClr val="bg1"/>
                        </a:solidFill>
                        <a:effectLst/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800" b="1" dirty="0" smtClean="0">
                          <a:solidFill>
                            <a:schemeClr val="bg1"/>
                          </a:solidFill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8.89</a:t>
                      </a:r>
                    </a:p>
                  </a:txBody>
                  <a:tcPr marL="7619" marR="7619" marT="7621" marB="0" anchor="b"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486430"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56 ปีขึ้นไป</a:t>
                      </a:r>
                      <a:endParaRPr lang="th-TH" sz="2800" b="1" i="0" u="none" strike="noStrike" dirty="0">
                        <a:solidFill>
                          <a:schemeClr val="bg1"/>
                        </a:solidFill>
                        <a:effectLst/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133</a:t>
                      </a:r>
                      <a:endParaRPr lang="th-TH" sz="2800" b="0" i="0" u="none" strike="noStrike" dirty="0">
                        <a:solidFill>
                          <a:schemeClr val="bg1"/>
                        </a:solidFill>
                        <a:effectLst/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208</a:t>
                      </a:r>
                      <a:endParaRPr lang="th-TH" sz="2800" b="0" i="0" u="none" strike="noStrike" dirty="0">
                        <a:solidFill>
                          <a:schemeClr val="bg1"/>
                        </a:solidFill>
                        <a:effectLst/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821</a:t>
                      </a:r>
                      <a:endParaRPr lang="th-TH" sz="2800" b="0" i="0" u="none" strike="noStrike" dirty="0">
                        <a:solidFill>
                          <a:schemeClr val="bg1"/>
                        </a:solidFill>
                        <a:effectLst/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1162</a:t>
                      </a:r>
                      <a:endParaRPr lang="th-TH" sz="2800" b="0" i="0" u="none" strike="noStrike" dirty="0">
                        <a:solidFill>
                          <a:schemeClr val="bg1"/>
                        </a:solidFill>
                        <a:effectLst/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800" b="1" dirty="0" smtClean="0">
                          <a:solidFill>
                            <a:schemeClr val="bg1"/>
                          </a:solidFill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14.59</a:t>
                      </a:r>
                    </a:p>
                  </a:txBody>
                  <a:tcPr marL="7619" marR="7619" marT="7621" marB="0" anchor="b"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486430"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solidFill>
                            <a:schemeClr val="tx1"/>
                          </a:solidFill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รวม</a:t>
                      </a:r>
                      <a:endParaRPr lang="th-TH" sz="2800" b="1" dirty="0">
                        <a:solidFill>
                          <a:schemeClr val="tx1"/>
                        </a:solidFill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1053</a:t>
                      </a:r>
                      <a:endParaRPr lang="th-TH" sz="2800" b="1" dirty="0"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L="7619" marR="7619" marT="7621" marB="0" anchor="b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1781</a:t>
                      </a:r>
                      <a:endParaRPr lang="th-TH" sz="2800" b="1" dirty="0"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L="7619" marR="7619" marT="7621" marB="0" anchor="b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5131</a:t>
                      </a:r>
                    </a:p>
                  </a:txBody>
                  <a:tcPr marL="7619" marR="7619" marT="7621" marB="0" anchor="b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7965</a:t>
                      </a:r>
                      <a:endParaRPr lang="th-TH" sz="2800" b="1" dirty="0"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L="7619" marR="7619" marT="7621" marB="0" anchor="b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100</a:t>
                      </a:r>
                      <a:endParaRPr lang="th-TH" sz="2800" b="1" dirty="0"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L="7619" marR="7619" marT="7621" marB="0" anchor="b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5924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2125664" y="620714"/>
            <a:ext cx="8002587" cy="706437"/>
          </a:xfrm>
          <a:solidFill>
            <a:srgbClr val="FFC000"/>
          </a:solidFill>
        </p:spPr>
        <p:txBody>
          <a:bodyPr/>
          <a:lstStyle/>
          <a:p>
            <a:pPr algn="ctr" eaLnBrk="1" hangingPunct="1"/>
            <a:r>
              <a:rPr lang="th-TH" altLang="th-TH" sz="3600">
                <a:latin typeface="LilyUPC" panose="020B0604020202020204" pitchFamily="34" charset="-34"/>
                <a:cs typeface="LilyUPC" panose="020B0604020202020204" pitchFamily="34" charset="-34"/>
              </a:rPr>
              <a:t>โครงสร้างอายุข้าราชการกรมส่งเสริมการเกษตร(ส.ค.2561)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8027636"/>
              </p:ext>
            </p:extLst>
          </p:nvPr>
        </p:nvGraphicFramePr>
        <p:xfrm>
          <a:off x="1408670" y="1606551"/>
          <a:ext cx="9564129" cy="449769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78093"/>
                <a:gridCol w="1738932"/>
                <a:gridCol w="1825879"/>
                <a:gridCol w="1729147"/>
                <a:gridCol w="1482985"/>
                <a:gridCol w="1309093"/>
              </a:tblGrid>
              <a:tr h="718059"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1" u="none" strike="noStrike" dirty="0">
                          <a:solidFill>
                            <a:schemeClr val="tx1"/>
                          </a:solidFill>
                          <a:effectLst/>
                          <a:latin typeface="LilyUPC" pitchFamily="34" charset="-34"/>
                          <a:cs typeface="LilyUPC" pitchFamily="34" charset="-34"/>
                        </a:rPr>
                        <a:t> </a:t>
                      </a:r>
                      <a:r>
                        <a:rPr lang="th-TH" sz="2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LilyUPC" pitchFamily="34" charset="-34"/>
                          <a:cs typeface="LilyUPC" pitchFamily="34" charset="-34"/>
                        </a:rPr>
                        <a:t>ช่วงอายุ</a:t>
                      </a:r>
                      <a:endParaRPr lang="th-TH" sz="2800" b="1" i="0" u="none" strike="noStrike" dirty="0">
                        <a:solidFill>
                          <a:schemeClr val="tx1"/>
                        </a:solidFill>
                        <a:effectLst/>
                        <a:latin typeface="LilyUPC" pitchFamily="34" charset="-34"/>
                        <a:cs typeface="LilyUPC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u="none" strike="noStrike" dirty="0" smtClean="0">
                          <a:effectLst/>
                          <a:latin typeface="LilyUPC" pitchFamily="34" charset="-34"/>
                          <a:cs typeface="LilyUPC" pitchFamily="34" charset="-34"/>
                        </a:rPr>
                        <a:t>ส่วนกลาง/กทม.</a:t>
                      </a:r>
                      <a:endParaRPr lang="th-TH" sz="2400" b="1" i="0" u="none" strike="noStrike" dirty="0">
                        <a:solidFill>
                          <a:srgbClr val="000000"/>
                        </a:solidFill>
                        <a:effectLst/>
                        <a:latin typeface="LilyUPC" pitchFamily="34" charset="-34"/>
                        <a:cs typeface="LilyUPC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1" u="none" strike="noStrike" dirty="0" smtClean="0">
                          <a:effectLst/>
                          <a:latin typeface="LilyUPC" pitchFamily="34" charset="-34"/>
                          <a:cs typeface="LilyUPC" pitchFamily="34" charset="-34"/>
                        </a:rPr>
                        <a:t>จังหวัด</a:t>
                      </a:r>
                      <a:endParaRPr lang="th-TH" sz="2800" b="1" i="0" u="none" strike="noStrike" dirty="0">
                        <a:solidFill>
                          <a:srgbClr val="000000"/>
                        </a:solidFill>
                        <a:effectLst/>
                        <a:latin typeface="LilyUPC" pitchFamily="34" charset="-34"/>
                        <a:cs typeface="LilyUPC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1" i="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LilyUPC" pitchFamily="34" charset="-34"/>
                          <a:cs typeface="LilyUPC" pitchFamily="34" charset="-34"/>
                        </a:rPr>
                        <a:t>อำเภอ</a:t>
                      </a:r>
                      <a:endParaRPr lang="th-TH" sz="28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LilyUPC" pitchFamily="34" charset="-34"/>
                        <a:cs typeface="LilyUPC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1" u="none" strike="noStrike" dirty="0">
                          <a:effectLst/>
                          <a:latin typeface="LilyUPC" pitchFamily="34" charset="-34"/>
                          <a:cs typeface="LilyUPC" pitchFamily="34" charset="-34"/>
                        </a:rPr>
                        <a:t>รวม</a:t>
                      </a:r>
                      <a:endParaRPr lang="th-TH" sz="2800" b="1" i="0" u="none" strike="noStrike" dirty="0">
                        <a:solidFill>
                          <a:srgbClr val="000000"/>
                        </a:solidFill>
                        <a:effectLst/>
                        <a:latin typeface="LilyUPC" pitchFamily="34" charset="-34"/>
                        <a:cs typeface="LilyUPC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LilyUPC" pitchFamily="34" charset="-34"/>
                          <a:cs typeface="LilyUPC" pitchFamily="34" charset="-34"/>
                        </a:rPr>
                        <a:t>ร้อยละ</a:t>
                      </a:r>
                      <a:endParaRPr lang="th-TH" sz="2800" b="1" dirty="0">
                        <a:latin typeface="LilyUPC" pitchFamily="34" charset="-34"/>
                        <a:cs typeface="LilyUPC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472454"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1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LilyUPC" pitchFamily="34" charset="-34"/>
                          <a:cs typeface="LilyUPC" pitchFamily="34" charset="-34"/>
                        </a:rPr>
                        <a:t>ไม่เกิน </a:t>
                      </a:r>
                      <a:r>
                        <a:rPr lang="th-TH" sz="2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LilyUPC" pitchFamily="34" charset="-34"/>
                          <a:cs typeface="LilyUPC" pitchFamily="34" charset="-34"/>
                        </a:rPr>
                        <a:t>30</a:t>
                      </a:r>
                      <a:endParaRPr lang="th-TH" sz="2800" b="1" i="0" u="none" strike="noStrike" dirty="0">
                        <a:solidFill>
                          <a:schemeClr val="tx1"/>
                        </a:solidFill>
                        <a:effectLst/>
                        <a:latin typeface="LilyUPC" pitchFamily="34" charset="-34"/>
                        <a:cs typeface="LilyUPC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0" u="none" strike="noStrike" dirty="0" smtClean="0">
                          <a:effectLst/>
                          <a:latin typeface="LilyUPC" pitchFamily="34" charset="-34"/>
                          <a:cs typeface="LilyUPC" pitchFamily="34" charset="-34"/>
                        </a:rPr>
                        <a:t>105</a:t>
                      </a:r>
                      <a:endParaRPr lang="th-TH" sz="2800" b="0" i="0" u="none" strike="noStrike" dirty="0">
                        <a:solidFill>
                          <a:srgbClr val="000000"/>
                        </a:solidFill>
                        <a:effectLst/>
                        <a:latin typeface="LilyUPC" pitchFamily="34" charset="-34"/>
                        <a:cs typeface="LilyUPC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lyUPC" pitchFamily="34" charset="-34"/>
                          <a:cs typeface="LilyUPC" pitchFamily="34" charset="-34"/>
                        </a:rPr>
                        <a:t>152</a:t>
                      </a:r>
                      <a:endParaRPr lang="th-TH" sz="2800" b="0" i="0" u="none" strike="noStrike" dirty="0">
                        <a:solidFill>
                          <a:srgbClr val="000000"/>
                        </a:solidFill>
                        <a:effectLst/>
                        <a:latin typeface="LilyUPC" pitchFamily="34" charset="-34"/>
                        <a:cs typeface="LilyUPC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0" i="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LilyUPC" pitchFamily="34" charset="-34"/>
                          <a:cs typeface="LilyUPC" pitchFamily="34" charset="-34"/>
                        </a:rPr>
                        <a:t>620</a:t>
                      </a:r>
                      <a:endParaRPr lang="th-TH" sz="2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LilyUPC" pitchFamily="34" charset="-34"/>
                        <a:cs typeface="LilyUPC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lyUPC" pitchFamily="34" charset="-34"/>
                          <a:cs typeface="LilyUPC" pitchFamily="34" charset="-34"/>
                        </a:rPr>
                        <a:t>877</a:t>
                      </a:r>
                      <a:endParaRPr lang="th-TH" sz="2800" b="0" i="0" u="none" strike="noStrike" dirty="0">
                        <a:solidFill>
                          <a:srgbClr val="000000"/>
                        </a:solidFill>
                        <a:effectLst/>
                        <a:latin typeface="LilyUPC" pitchFamily="34" charset="-34"/>
                        <a:cs typeface="LilyUPC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LilyUPC" pitchFamily="34" charset="-34"/>
                          <a:cs typeface="LilyUPC" pitchFamily="34" charset="-34"/>
                        </a:rPr>
                        <a:t>9.79</a:t>
                      </a:r>
                      <a:endParaRPr lang="th-TH" sz="2800" b="1" dirty="0">
                        <a:latin typeface="LilyUPC" pitchFamily="34" charset="-34"/>
                        <a:cs typeface="LilyUPC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2"/>
                    </a:solidFill>
                  </a:tcPr>
                </a:tc>
              </a:tr>
              <a:tr h="472454"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LilyUPC" pitchFamily="34" charset="-34"/>
                          <a:cs typeface="LilyUPC" pitchFamily="34" charset="-34"/>
                        </a:rPr>
                        <a:t>31-35</a:t>
                      </a:r>
                      <a:endParaRPr lang="th-TH" sz="2800" b="1" i="0" u="none" strike="noStrike" dirty="0">
                        <a:solidFill>
                          <a:schemeClr val="tx1"/>
                        </a:solidFill>
                        <a:effectLst/>
                        <a:latin typeface="LilyUPC" pitchFamily="34" charset="-34"/>
                        <a:cs typeface="LilyUPC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lyUPC" pitchFamily="34" charset="-34"/>
                          <a:cs typeface="LilyUPC" pitchFamily="34" charset="-34"/>
                        </a:rPr>
                        <a:t>199</a:t>
                      </a:r>
                    </a:p>
                  </a:txBody>
                  <a:tcPr marL="7619" marR="7619" marT="7621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lyUPC" pitchFamily="34" charset="-34"/>
                          <a:cs typeface="LilyUPC" pitchFamily="34" charset="-34"/>
                        </a:rPr>
                        <a:t>407</a:t>
                      </a:r>
                      <a:endParaRPr lang="th-TH" sz="2800" b="0" i="0" u="none" strike="noStrike" dirty="0">
                        <a:solidFill>
                          <a:srgbClr val="000000"/>
                        </a:solidFill>
                        <a:effectLst/>
                        <a:latin typeface="LilyUPC" pitchFamily="34" charset="-34"/>
                        <a:cs typeface="LilyUPC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0" i="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LilyUPC" pitchFamily="34" charset="-34"/>
                          <a:cs typeface="LilyUPC" pitchFamily="34" charset="-34"/>
                        </a:rPr>
                        <a:t>1115</a:t>
                      </a:r>
                      <a:endParaRPr lang="th-TH" sz="2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LilyUPC" pitchFamily="34" charset="-34"/>
                        <a:cs typeface="LilyUPC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lyUPC" pitchFamily="34" charset="-34"/>
                          <a:cs typeface="LilyUPC" pitchFamily="34" charset="-34"/>
                        </a:rPr>
                        <a:t>1721</a:t>
                      </a:r>
                      <a:endParaRPr lang="th-TH" sz="2800" b="0" i="0" u="none" strike="noStrike" dirty="0">
                        <a:solidFill>
                          <a:srgbClr val="000000"/>
                        </a:solidFill>
                        <a:effectLst/>
                        <a:latin typeface="LilyUPC" pitchFamily="34" charset="-34"/>
                        <a:cs typeface="LilyUPC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LilyUPC" pitchFamily="34" charset="-34"/>
                          <a:cs typeface="LilyUPC" pitchFamily="34" charset="-34"/>
                        </a:rPr>
                        <a:t>19.22</a:t>
                      </a:r>
                      <a:endParaRPr lang="th-TH" sz="2800" b="1" dirty="0">
                        <a:latin typeface="LilyUPC" pitchFamily="34" charset="-34"/>
                        <a:cs typeface="LilyUPC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2"/>
                    </a:solidFill>
                  </a:tcPr>
                </a:tc>
              </a:tr>
              <a:tr h="472454"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LilyUPC" pitchFamily="34" charset="-34"/>
                          <a:cs typeface="LilyUPC" pitchFamily="34" charset="-34"/>
                        </a:rPr>
                        <a:t>36-40</a:t>
                      </a:r>
                      <a:endParaRPr lang="th-TH" sz="2800" b="1" i="0" u="none" strike="noStrike" dirty="0">
                        <a:solidFill>
                          <a:schemeClr val="tx1"/>
                        </a:solidFill>
                        <a:effectLst/>
                        <a:latin typeface="LilyUPC" pitchFamily="34" charset="-34"/>
                        <a:cs typeface="LilyUPC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lyUPC" pitchFamily="34" charset="-34"/>
                          <a:cs typeface="LilyUPC" pitchFamily="34" charset="-34"/>
                        </a:rPr>
                        <a:t>221</a:t>
                      </a:r>
                      <a:endParaRPr lang="th-TH" sz="2800" b="0" i="0" u="none" strike="noStrike" dirty="0">
                        <a:solidFill>
                          <a:srgbClr val="000000"/>
                        </a:solidFill>
                        <a:effectLst/>
                        <a:latin typeface="LilyUPC" pitchFamily="34" charset="-34"/>
                        <a:cs typeface="LilyUPC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lyUPC" pitchFamily="34" charset="-34"/>
                          <a:cs typeface="LilyUPC" pitchFamily="34" charset="-34"/>
                        </a:rPr>
                        <a:t>402</a:t>
                      </a:r>
                      <a:endParaRPr lang="th-TH" sz="2800" b="0" i="0" u="none" strike="noStrike" dirty="0">
                        <a:solidFill>
                          <a:srgbClr val="000000"/>
                        </a:solidFill>
                        <a:effectLst/>
                        <a:latin typeface="LilyUPC" pitchFamily="34" charset="-34"/>
                        <a:cs typeface="LilyUPC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0" i="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LilyUPC" pitchFamily="34" charset="-34"/>
                          <a:cs typeface="LilyUPC" pitchFamily="34" charset="-34"/>
                        </a:rPr>
                        <a:t>1022</a:t>
                      </a:r>
                      <a:endParaRPr lang="th-TH" sz="2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LilyUPC" pitchFamily="34" charset="-34"/>
                        <a:cs typeface="LilyUPC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lyUPC" pitchFamily="34" charset="-34"/>
                          <a:cs typeface="LilyUPC" pitchFamily="34" charset="-34"/>
                        </a:rPr>
                        <a:t>1645</a:t>
                      </a:r>
                      <a:endParaRPr lang="th-TH" sz="2800" b="0" i="0" u="none" strike="noStrike" dirty="0">
                        <a:solidFill>
                          <a:srgbClr val="000000"/>
                        </a:solidFill>
                        <a:effectLst/>
                        <a:latin typeface="LilyUPC" pitchFamily="34" charset="-34"/>
                        <a:cs typeface="LilyUPC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LilyUPC" pitchFamily="34" charset="-34"/>
                          <a:cs typeface="LilyUPC" pitchFamily="34" charset="-34"/>
                        </a:rPr>
                        <a:t>18.37</a:t>
                      </a:r>
                      <a:endParaRPr lang="th-TH" sz="2800" b="1" dirty="0">
                        <a:latin typeface="LilyUPC" pitchFamily="34" charset="-34"/>
                        <a:cs typeface="LilyUPC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2"/>
                    </a:solidFill>
                  </a:tcPr>
                </a:tc>
              </a:tr>
              <a:tr h="472454"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LilyUPC" pitchFamily="34" charset="-34"/>
                          <a:cs typeface="LilyUPC" pitchFamily="34" charset="-34"/>
                        </a:rPr>
                        <a:t>41-45</a:t>
                      </a:r>
                      <a:endParaRPr lang="th-TH" sz="2800" b="1" i="0" u="none" strike="noStrike" dirty="0">
                        <a:solidFill>
                          <a:schemeClr val="tx1"/>
                        </a:solidFill>
                        <a:effectLst/>
                        <a:latin typeface="LilyUPC" pitchFamily="34" charset="-34"/>
                        <a:cs typeface="LilyUPC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lyUPC" pitchFamily="34" charset="-34"/>
                          <a:cs typeface="LilyUPC" pitchFamily="34" charset="-34"/>
                        </a:rPr>
                        <a:t>136</a:t>
                      </a:r>
                      <a:endParaRPr lang="th-TH" sz="2800" b="0" i="0" u="none" strike="noStrike" dirty="0">
                        <a:solidFill>
                          <a:srgbClr val="000000"/>
                        </a:solidFill>
                        <a:effectLst/>
                        <a:latin typeface="LilyUPC" pitchFamily="34" charset="-34"/>
                        <a:cs typeface="LilyUPC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lyUPC" pitchFamily="34" charset="-34"/>
                          <a:cs typeface="LilyUPC" pitchFamily="34" charset="-34"/>
                        </a:rPr>
                        <a:t>230</a:t>
                      </a:r>
                      <a:endParaRPr lang="th-TH" sz="2800" b="0" i="0" u="none" strike="noStrike" dirty="0">
                        <a:solidFill>
                          <a:srgbClr val="000000"/>
                        </a:solidFill>
                        <a:effectLst/>
                        <a:latin typeface="LilyUPC" pitchFamily="34" charset="-34"/>
                        <a:cs typeface="LilyUPC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0" i="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LilyUPC" pitchFamily="34" charset="-34"/>
                          <a:cs typeface="LilyUPC" pitchFamily="34" charset="-34"/>
                        </a:rPr>
                        <a:t>449</a:t>
                      </a:r>
                      <a:endParaRPr lang="th-TH" sz="2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LilyUPC" pitchFamily="34" charset="-34"/>
                        <a:cs typeface="LilyUPC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lyUPC" pitchFamily="34" charset="-34"/>
                          <a:cs typeface="LilyUPC" pitchFamily="34" charset="-34"/>
                        </a:rPr>
                        <a:t>815</a:t>
                      </a:r>
                      <a:endParaRPr lang="th-TH" sz="2800" b="0" i="0" u="none" strike="noStrike" dirty="0">
                        <a:solidFill>
                          <a:srgbClr val="000000"/>
                        </a:solidFill>
                        <a:effectLst/>
                        <a:latin typeface="LilyUPC" pitchFamily="34" charset="-34"/>
                        <a:cs typeface="LilyUPC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LilyUPC" pitchFamily="34" charset="-34"/>
                          <a:cs typeface="LilyUPC" pitchFamily="34" charset="-34"/>
                        </a:rPr>
                        <a:t>9.10</a:t>
                      </a:r>
                      <a:endParaRPr lang="th-TH" sz="2800" b="1" dirty="0">
                        <a:latin typeface="LilyUPC" pitchFamily="34" charset="-34"/>
                        <a:cs typeface="LilyUPC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72454"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LilyUPC" pitchFamily="34" charset="-34"/>
                          <a:cs typeface="LilyUPC" pitchFamily="34" charset="-34"/>
                        </a:rPr>
                        <a:t>46-50</a:t>
                      </a:r>
                      <a:endParaRPr lang="th-TH" sz="2800" b="1" i="0" u="none" strike="noStrike" dirty="0">
                        <a:solidFill>
                          <a:schemeClr val="tx1"/>
                        </a:solidFill>
                        <a:effectLst/>
                        <a:latin typeface="LilyUPC" pitchFamily="34" charset="-34"/>
                        <a:cs typeface="LilyUPC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lyUPC" pitchFamily="34" charset="-34"/>
                          <a:cs typeface="LilyUPC" pitchFamily="34" charset="-34"/>
                        </a:rPr>
                        <a:t>102</a:t>
                      </a:r>
                      <a:endParaRPr lang="th-TH" sz="2800" b="0" i="0" u="none" strike="noStrike" dirty="0">
                        <a:solidFill>
                          <a:srgbClr val="000000"/>
                        </a:solidFill>
                        <a:effectLst/>
                        <a:latin typeface="LilyUPC" pitchFamily="34" charset="-34"/>
                        <a:cs typeface="LilyUPC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lyUPC" pitchFamily="34" charset="-34"/>
                          <a:cs typeface="LilyUPC" pitchFamily="34" charset="-34"/>
                        </a:rPr>
                        <a:t>146</a:t>
                      </a:r>
                      <a:endParaRPr lang="th-TH" sz="2800" b="0" i="0" u="none" strike="noStrike" dirty="0">
                        <a:solidFill>
                          <a:srgbClr val="000000"/>
                        </a:solidFill>
                        <a:effectLst/>
                        <a:latin typeface="LilyUPC" pitchFamily="34" charset="-34"/>
                        <a:cs typeface="LilyUPC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0" i="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LilyUPC" pitchFamily="34" charset="-34"/>
                          <a:cs typeface="LilyUPC" pitchFamily="34" charset="-34"/>
                        </a:rPr>
                        <a:t>253</a:t>
                      </a:r>
                      <a:endParaRPr lang="th-TH" sz="2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LilyUPC" pitchFamily="34" charset="-34"/>
                        <a:cs typeface="LilyUPC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lyUPC" pitchFamily="34" charset="-34"/>
                          <a:cs typeface="LilyUPC" pitchFamily="34" charset="-34"/>
                        </a:rPr>
                        <a:t>501</a:t>
                      </a:r>
                      <a:endParaRPr lang="th-TH" sz="2800" b="0" i="0" u="none" strike="noStrike" dirty="0">
                        <a:solidFill>
                          <a:srgbClr val="000000"/>
                        </a:solidFill>
                        <a:effectLst/>
                        <a:latin typeface="LilyUPC" pitchFamily="34" charset="-34"/>
                        <a:cs typeface="LilyUPC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LilyUPC" pitchFamily="34" charset="-34"/>
                          <a:cs typeface="LilyUPC" pitchFamily="34" charset="-34"/>
                        </a:rPr>
                        <a:t>5.60</a:t>
                      </a:r>
                      <a:endParaRPr lang="th-TH" sz="2800" b="1" dirty="0">
                        <a:latin typeface="LilyUPC" pitchFamily="34" charset="-34"/>
                        <a:cs typeface="LilyUPC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72454"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LilyUPC" pitchFamily="34" charset="-34"/>
                          <a:cs typeface="LilyUPC" pitchFamily="34" charset="-34"/>
                        </a:rPr>
                        <a:t>51-55</a:t>
                      </a:r>
                      <a:endParaRPr lang="th-TH" sz="2800" b="1" i="0" u="none" strike="noStrike" dirty="0">
                        <a:solidFill>
                          <a:schemeClr val="tx1"/>
                        </a:solidFill>
                        <a:effectLst/>
                        <a:latin typeface="LilyUPC" pitchFamily="34" charset="-34"/>
                        <a:cs typeface="LilyUPC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lyUPC" pitchFamily="34" charset="-34"/>
                          <a:cs typeface="LilyUPC" pitchFamily="34" charset="-34"/>
                        </a:rPr>
                        <a:t>139</a:t>
                      </a:r>
                      <a:endParaRPr lang="th-TH" sz="2800" b="0" i="0" u="none" strike="noStrike" dirty="0">
                        <a:solidFill>
                          <a:srgbClr val="000000"/>
                        </a:solidFill>
                        <a:effectLst/>
                        <a:latin typeface="LilyUPC" pitchFamily="34" charset="-34"/>
                        <a:cs typeface="LilyUPC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lyUPC" pitchFamily="34" charset="-34"/>
                          <a:cs typeface="LilyUPC" pitchFamily="34" charset="-34"/>
                        </a:rPr>
                        <a:t>209</a:t>
                      </a:r>
                      <a:endParaRPr lang="th-TH" sz="2800" b="0" i="0" u="none" strike="noStrike" dirty="0">
                        <a:solidFill>
                          <a:srgbClr val="000000"/>
                        </a:solidFill>
                        <a:effectLst/>
                        <a:latin typeface="LilyUPC" pitchFamily="34" charset="-34"/>
                        <a:cs typeface="LilyUPC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0" i="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LilyUPC" pitchFamily="34" charset="-34"/>
                          <a:cs typeface="LilyUPC" pitchFamily="34" charset="-34"/>
                        </a:rPr>
                        <a:t>575</a:t>
                      </a:r>
                      <a:endParaRPr lang="th-TH" sz="2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LilyUPC" pitchFamily="34" charset="-34"/>
                        <a:cs typeface="LilyUPC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lyUPC" pitchFamily="34" charset="-34"/>
                          <a:cs typeface="LilyUPC" pitchFamily="34" charset="-34"/>
                        </a:rPr>
                        <a:t>923</a:t>
                      </a:r>
                      <a:endParaRPr lang="th-TH" sz="2800" b="0" i="0" u="none" strike="noStrike" dirty="0">
                        <a:solidFill>
                          <a:srgbClr val="000000"/>
                        </a:solidFill>
                        <a:effectLst/>
                        <a:latin typeface="LilyUPC" pitchFamily="34" charset="-34"/>
                        <a:cs typeface="LilyUPC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800" b="1" smtClean="0">
                          <a:latin typeface="LilyUPC" pitchFamily="34" charset="-34"/>
                          <a:cs typeface="LilyUPC" pitchFamily="34" charset="-34"/>
                        </a:rPr>
                        <a:t>10.31</a:t>
                      </a:r>
                    </a:p>
                  </a:txBody>
                  <a:tcPr marL="7619" marR="7619" marT="7621" marB="0" anchor="b"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472454"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LilyUPC" pitchFamily="34" charset="-34"/>
                          <a:cs typeface="LilyUPC" pitchFamily="34" charset="-34"/>
                        </a:rPr>
                        <a:t>56 ปีขึ้นไป</a:t>
                      </a:r>
                      <a:endParaRPr lang="th-TH" sz="2800" b="1" i="0" u="none" strike="noStrike" dirty="0">
                        <a:solidFill>
                          <a:schemeClr val="tx1"/>
                        </a:solidFill>
                        <a:effectLst/>
                        <a:latin typeface="LilyUPC" pitchFamily="34" charset="-34"/>
                        <a:cs typeface="LilyUPC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lyUPC" pitchFamily="34" charset="-34"/>
                          <a:cs typeface="LilyUPC" pitchFamily="34" charset="-34"/>
                        </a:rPr>
                        <a:t>222</a:t>
                      </a:r>
                      <a:endParaRPr lang="th-TH" sz="2800" b="0" i="0" u="none" strike="noStrike" dirty="0">
                        <a:solidFill>
                          <a:srgbClr val="000000"/>
                        </a:solidFill>
                        <a:effectLst/>
                        <a:latin typeface="LilyUPC" pitchFamily="34" charset="-34"/>
                        <a:cs typeface="LilyUPC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lyUPC" pitchFamily="34" charset="-34"/>
                          <a:cs typeface="LilyUPC" pitchFamily="34" charset="-34"/>
                        </a:rPr>
                        <a:t>413</a:t>
                      </a:r>
                      <a:endParaRPr lang="th-TH" sz="2800" b="0" i="0" u="none" strike="noStrike" dirty="0">
                        <a:solidFill>
                          <a:srgbClr val="000000"/>
                        </a:solidFill>
                        <a:effectLst/>
                        <a:latin typeface="LilyUPC" pitchFamily="34" charset="-34"/>
                        <a:cs typeface="LilyUPC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0" i="0" u="none" strike="noStrike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LilyUPC" pitchFamily="34" charset="-34"/>
                          <a:cs typeface="LilyUPC" pitchFamily="34" charset="-34"/>
                        </a:rPr>
                        <a:t>1837</a:t>
                      </a:r>
                      <a:endParaRPr lang="th-TH" sz="28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LilyUPC" pitchFamily="34" charset="-34"/>
                        <a:cs typeface="LilyUPC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lyUPC" pitchFamily="34" charset="-34"/>
                          <a:cs typeface="LilyUPC" pitchFamily="34" charset="-34"/>
                        </a:rPr>
                        <a:t>2472</a:t>
                      </a:r>
                      <a:endParaRPr lang="th-TH" sz="2800" b="0" i="0" u="none" strike="noStrike" dirty="0">
                        <a:solidFill>
                          <a:srgbClr val="000000"/>
                        </a:solidFill>
                        <a:effectLst/>
                        <a:latin typeface="LilyUPC" pitchFamily="34" charset="-34"/>
                        <a:cs typeface="LilyUPC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800" b="1" smtClean="0">
                          <a:latin typeface="LilyUPC" pitchFamily="34" charset="-34"/>
                          <a:cs typeface="LilyUPC" pitchFamily="34" charset="-34"/>
                        </a:rPr>
                        <a:t>27.61</a:t>
                      </a:r>
                    </a:p>
                  </a:txBody>
                  <a:tcPr marL="7619" marR="7619" marT="7621" marB="0" anchor="b"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472454"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solidFill>
                            <a:schemeClr val="tx1"/>
                          </a:solidFill>
                          <a:latin typeface="LilyUPC" pitchFamily="34" charset="-34"/>
                          <a:cs typeface="LilyUPC" pitchFamily="34" charset="-34"/>
                        </a:rPr>
                        <a:t>รวม</a:t>
                      </a:r>
                      <a:endParaRPr lang="th-TH" sz="2800" b="1" dirty="0">
                        <a:solidFill>
                          <a:schemeClr val="tx1"/>
                        </a:solidFill>
                        <a:latin typeface="LilyUPC" pitchFamily="34" charset="-34"/>
                        <a:cs typeface="LilyUPC" pitchFamily="34" charset="-34"/>
                      </a:endParaRPr>
                    </a:p>
                  </a:txBody>
                  <a:tcPr marL="7619" marR="7619" marT="7621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LilyUPC" pitchFamily="34" charset="-34"/>
                          <a:cs typeface="LilyUPC" pitchFamily="34" charset="-34"/>
                        </a:rPr>
                        <a:t>1124</a:t>
                      </a:r>
                      <a:endParaRPr lang="th-TH" sz="2800" b="1" dirty="0">
                        <a:latin typeface="LilyUPC" pitchFamily="34" charset="-34"/>
                        <a:cs typeface="LilyUPC" pitchFamily="34" charset="-34"/>
                      </a:endParaRPr>
                    </a:p>
                  </a:txBody>
                  <a:tcPr marL="7619" marR="7619" marT="7621" marB="0" anchor="b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LilyUPC" pitchFamily="34" charset="-34"/>
                          <a:cs typeface="LilyUPC" pitchFamily="34" charset="-34"/>
                        </a:rPr>
                        <a:t>1959</a:t>
                      </a:r>
                      <a:endParaRPr lang="th-TH" sz="2800" b="1" dirty="0">
                        <a:latin typeface="LilyUPC" pitchFamily="34" charset="-34"/>
                        <a:cs typeface="LilyUPC" pitchFamily="34" charset="-34"/>
                      </a:endParaRPr>
                    </a:p>
                  </a:txBody>
                  <a:tcPr marL="7619" marR="7619" marT="7621" marB="0" anchor="b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LilyUPC" pitchFamily="34" charset="-34"/>
                          <a:cs typeface="LilyUPC" pitchFamily="34" charset="-34"/>
                        </a:rPr>
                        <a:t>5871</a:t>
                      </a:r>
                    </a:p>
                  </a:txBody>
                  <a:tcPr marL="7619" marR="7619" marT="7621" marB="0" anchor="b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LilyUPC" pitchFamily="34" charset="-34"/>
                          <a:cs typeface="LilyUPC" pitchFamily="34" charset="-34"/>
                        </a:rPr>
                        <a:t>8954</a:t>
                      </a:r>
                      <a:endParaRPr lang="th-TH" sz="2800" b="1" dirty="0">
                        <a:latin typeface="LilyUPC" pitchFamily="34" charset="-34"/>
                        <a:cs typeface="LilyUPC" pitchFamily="34" charset="-34"/>
                      </a:endParaRPr>
                    </a:p>
                  </a:txBody>
                  <a:tcPr marL="7619" marR="7619" marT="7621" marB="0" anchor="b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LilyUPC" pitchFamily="34" charset="-34"/>
                          <a:cs typeface="LilyUPC" pitchFamily="34" charset="-34"/>
                        </a:rPr>
                        <a:t>100</a:t>
                      </a:r>
                      <a:endParaRPr lang="th-TH" sz="2800" b="1" dirty="0">
                        <a:latin typeface="LilyUPC" pitchFamily="34" charset="-34"/>
                        <a:cs typeface="LilyUPC" pitchFamily="34" charset="-34"/>
                      </a:endParaRPr>
                    </a:p>
                  </a:txBody>
                  <a:tcPr marL="7619" marR="7619" marT="7621" marB="0" anchor="b"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312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253713"/>
              </p:ext>
            </p:extLst>
          </p:nvPr>
        </p:nvGraphicFramePr>
        <p:xfrm>
          <a:off x="1295400" y="1222311"/>
          <a:ext cx="9601200" cy="46530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Rounded Rectangular Callout 8"/>
          <p:cNvSpPr/>
          <p:nvPr/>
        </p:nvSpPr>
        <p:spPr>
          <a:xfrm>
            <a:off x="5232400" y="1052514"/>
            <a:ext cx="2374900" cy="904875"/>
          </a:xfrm>
          <a:prstGeom prst="wedgeRoundRectCallout">
            <a:avLst>
              <a:gd name="adj1" fmla="val 2142"/>
              <a:gd name="adj2" fmla="val 224090"/>
              <a:gd name="adj3" fmla="val 16667"/>
            </a:avLst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th-TH"/>
          </a:p>
        </p:txBody>
      </p:sp>
      <p:sp>
        <p:nvSpPr>
          <p:cNvPr id="10" name="Rounded Rectangular Callout 9"/>
          <p:cNvSpPr/>
          <p:nvPr/>
        </p:nvSpPr>
        <p:spPr>
          <a:xfrm>
            <a:off x="7680325" y="1447800"/>
            <a:ext cx="2376488" cy="882650"/>
          </a:xfrm>
          <a:prstGeom prst="wedgeRoundRectCallout">
            <a:avLst>
              <a:gd name="adj1" fmla="val -6991"/>
              <a:gd name="adj2" fmla="val 163179"/>
              <a:gd name="adj3" fmla="val 16667"/>
            </a:avLst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th-TH"/>
          </a:p>
        </p:txBody>
      </p:sp>
      <p:sp>
        <p:nvSpPr>
          <p:cNvPr id="11" name="Rounded Rectangular Callout 11"/>
          <p:cNvSpPr/>
          <p:nvPr/>
        </p:nvSpPr>
        <p:spPr>
          <a:xfrm>
            <a:off x="2784476" y="1555751"/>
            <a:ext cx="2303463" cy="904875"/>
          </a:xfrm>
          <a:prstGeom prst="wedgeRoundRectCallout">
            <a:avLst>
              <a:gd name="adj1" fmla="val 14748"/>
              <a:gd name="adj2" fmla="val 99515"/>
              <a:gd name="adj3" fmla="val 16667"/>
            </a:avLst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th-TH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973139" y="743340"/>
            <a:ext cx="8229600" cy="742950"/>
          </a:xfrm>
        </p:spPr>
        <p:txBody>
          <a:bodyPr>
            <a:noAutofit/>
          </a:bodyPr>
          <a:lstStyle/>
          <a:p>
            <a:pPr algn="l"/>
            <a:r>
              <a:rPr lang="th-TH" altLang="th-TH" sz="2400" dirty="0" smtClean="0">
                <a:latin typeface="LilyUPC" panose="020B0604020202020204" pitchFamily="34" charset="-34"/>
                <a:cs typeface="LilyUPC" panose="020B0604020202020204" pitchFamily="34" charset="-34"/>
              </a:rPr>
              <a:t>โครงสร้างอายุของข้าราชการกรมส่งเสริมการเกษตร 2563</a:t>
            </a:r>
            <a:r>
              <a:rPr lang="th-TH" altLang="th-TH" sz="3200" dirty="0">
                <a:latin typeface="LilyUPC" panose="020B0604020202020204" pitchFamily="34" charset="-34"/>
                <a:cs typeface="LilyUPC" panose="020B0604020202020204" pitchFamily="34" charset="-34"/>
              </a:rPr>
              <a:t/>
            </a:r>
            <a:br>
              <a:rPr lang="th-TH" altLang="th-TH" sz="3200" dirty="0">
                <a:latin typeface="LilyUPC" panose="020B0604020202020204" pitchFamily="34" charset="-34"/>
                <a:cs typeface="LilyUPC" panose="020B0604020202020204" pitchFamily="34" charset="-34"/>
              </a:rPr>
            </a:br>
            <a:endParaRPr lang="th-TH" altLang="en-US" sz="3200" dirty="0"/>
          </a:p>
        </p:txBody>
      </p:sp>
      <p:sp>
        <p:nvSpPr>
          <p:cNvPr id="13" name="TextBox 8"/>
          <p:cNvSpPr txBox="1">
            <a:spLocks noChangeArrowheads="1"/>
          </p:cNvSpPr>
          <p:nvPr/>
        </p:nvSpPr>
        <p:spPr bwMode="auto">
          <a:xfrm>
            <a:off x="7762876" y="1447800"/>
            <a:ext cx="2519363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  <a:cs typeface="Browallia New" panose="020B06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  <a:cs typeface="Browallia New" panose="020B06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  <a:cs typeface="Browallia New" panose="020B06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cs typeface="Browallia New" panose="020B06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cs typeface="Browallia New" panose="020B06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cs typeface="Browallia New" panose="020B06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cs typeface="Browallia New" panose="020B06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cs typeface="Browallia New" panose="020B06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cs typeface="Browallia New" panose="020B0604020202020204" pitchFamily="34" charset="-34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h-TH" altLang="th-TH" sz="2800" dirty="0">
                <a:latin typeface="LilyUPC" panose="020B0604020202020204" pitchFamily="34" charset="-34"/>
                <a:cs typeface="LilyUPC" panose="020B0604020202020204" pitchFamily="34" charset="-34"/>
              </a:rPr>
              <a:t>ช่วงอายุ 51-60 ปี              มี </a:t>
            </a:r>
            <a:r>
              <a:rPr lang="th-TH" altLang="th-TH" sz="2800" dirty="0" smtClean="0">
                <a:latin typeface="LilyUPC" panose="020B0604020202020204" pitchFamily="34" charset="-34"/>
                <a:cs typeface="LilyUPC" panose="020B0604020202020204" pitchFamily="34" charset="-34"/>
              </a:rPr>
              <a:t>1,870 </a:t>
            </a:r>
            <a:r>
              <a:rPr lang="th-TH" altLang="th-TH" sz="2800" dirty="0">
                <a:latin typeface="LilyUPC" panose="020B0604020202020204" pitchFamily="34" charset="-34"/>
                <a:cs typeface="LilyUPC" panose="020B0604020202020204" pitchFamily="34" charset="-34"/>
              </a:rPr>
              <a:t>คน </a:t>
            </a:r>
            <a:r>
              <a:rPr lang="th-TH" altLang="th-TH" sz="2800" dirty="0" smtClean="0">
                <a:latin typeface="LilyUPC" panose="020B0604020202020204" pitchFamily="34" charset="-34"/>
                <a:cs typeface="LilyUPC" panose="020B0604020202020204" pitchFamily="34" charset="-34"/>
              </a:rPr>
              <a:t>23.47</a:t>
            </a:r>
            <a:r>
              <a:rPr lang="en-US" altLang="th-TH" sz="2800" dirty="0" smtClean="0">
                <a:latin typeface="LilyUPC" panose="020B0604020202020204" pitchFamily="34" charset="-34"/>
                <a:cs typeface="LilyUPC" panose="020B0604020202020204" pitchFamily="34" charset="-34"/>
              </a:rPr>
              <a:t>%</a:t>
            </a:r>
            <a:endParaRPr lang="th-TH" altLang="th-TH" sz="2800" dirty="0">
              <a:latin typeface="LilyUPC" panose="020B0604020202020204" pitchFamily="34" charset="-34"/>
              <a:cs typeface="LilyUPC" panose="020B0604020202020204" pitchFamily="34" charset="-34"/>
            </a:endParaRPr>
          </a:p>
        </p:txBody>
      </p:sp>
      <p:sp>
        <p:nvSpPr>
          <p:cNvPr id="14" name="TextBox 12"/>
          <p:cNvSpPr txBox="1">
            <a:spLocks noChangeArrowheads="1"/>
          </p:cNvSpPr>
          <p:nvPr/>
        </p:nvSpPr>
        <p:spPr bwMode="auto">
          <a:xfrm>
            <a:off x="2727326" y="1519239"/>
            <a:ext cx="2519363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  <a:cs typeface="Browallia New" panose="020B06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  <a:cs typeface="Browallia New" panose="020B06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  <a:cs typeface="Browallia New" panose="020B06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cs typeface="Browallia New" panose="020B06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cs typeface="Browallia New" panose="020B06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cs typeface="Browallia New" panose="020B06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cs typeface="Browallia New" panose="020B06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cs typeface="Browallia New" panose="020B06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cs typeface="Browallia New" panose="020B0604020202020204" pitchFamily="34" charset="-34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h-TH" altLang="th-TH" sz="2800" dirty="0">
                <a:latin typeface="LilyUPC" panose="020B0604020202020204" pitchFamily="34" charset="-34"/>
                <a:cs typeface="LilyUPC" panose="020B0604020202020204" pitchFamily="34" charset="-34"/>
              </a:rPr>
              <a:t>ช่วงอายุไม่เกิน 40 ปี              มี </a:t>
            </a:r>
            <a:r>
              <a:rPr lang="th-TH" altLang="th-TH" sz="2800" dirty="0" smtClean="0">
                <a:latin typeface="LilyUPC" panose="020B0604020202020204" pitchFamily="34" charset="-34"/>
                <a:cs typeface="LilyUPC" panose="020B0604020202020204" pitchFamily="34" charset="-34"/>
              </a:rPr>
              <a:t>4,468 </a:t>
            </a:r>
            <a:r>
              <a:rPr lang="th-TH" altLang="th-TH" sz="2800" dirty="0">
                <a:latin typeface="LilyUPC" panose="020B0604020202020204" pitchFamily="34" charset="-34"/>
                <a:cs typeface="LilyUPC" panose="020B0604020202020204" pitchFamily="34" charset="-34"/>
              </a:rPr>
              <a:t>คน </a:t>
            </a:r>
            <a:r>
              <a:rPr lang="en-US" altLang="th-TH" sz="2800" dirty="0" smtClean="0">
                <a:latin typeface="LilyUPC" panose="020B0604020202020204" pitchFamily="34" charset="-34"/>
                <a:cs typeface="LilyUPC" panose="020B0604020202020204" pitchFamily="34" charset="-34"/>
              </a:rPr>
              <a:t>56.10%</a:t>
            </a:r>
            <a:endParaRPr lang="th-TH" altLang="th-TH" sz="2800" dirty="0">
              <a:latin typeface="LilyUPC" panose="020B0604020202020204" pitchFamily="34" charset="-34"/>
              <a:cs typeface="LilyUPC" panose="020B0604020202020204" pitchFamily="34" charset="-34"/>
            </a:endParaRPr>
          </a:p>
        </p:txBody>
      </p:sp>
      <p:sp>
        <p:nvSpPr>
          <p:cNvPr id="15" name="TextBox 12"/>
          <p:cNvSpPr txBox="1">
            <a:spLocks noChangeArrowheads="1"/>
          </p:cNvSpPr>
          <p:nvPr/>
        </p:nvSpPr>
        <p:spPr bwMode="auto">
          <a:xfrm>
            <a:off x="5319713" y="1028700"/>
            <a:ext cx="251936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  <a:cs typeface="Browallia New" panose="020B06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  <a:cs typeface="Browallia New" panose="020B06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  <a:cs typeface="Browallia New" panose="020B06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cs typeface="Browallia New" panose="020B06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cs typeface="Browallia New" panose="020B06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cs typeface="Browallia New" panose="020B06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cs typeface="Browallia New" panose="020B06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cs typeface="Browallia New" panose="020B06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cs typeface="Browallia New" panose="020B0604020202020204" pitchFamily="34" charset="-34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h-TH" altLang="th-TH" sz="2800" dirty="0">
                <a:latin typeface="LilyUPC" panose="020B0604020202020204" pitchFamily="34" charset="-34"/>
                <a:cs typeface="LilyUPC" panose="020B0604020202020204" pitchFamily="34" charset="-34"/>
              </a:rPr>
              <a:t>ช่วงอายุ 41-50 ปี              มี </a:t>
            </a:r>
            <a:r>
              <a:rPr lang="th-TH" altLang="th-TH" sz="2800" dirty="0" smtClean="0">
                <a:latin typeface="LilyUPC" panose="020B0604020202020204" pitchFamily="34" charset="-34"/>
                <a:cs typeface="LilyUPC" panose="020B0604020202020204" pitchFamily="34" charset="-34"/>
              </a:rPr>
              <a:t>1,627 </a:t>
            </a:r>
            <a:r>
              <a:rPr lang="th-TH" altLang="th-TH" sz="2800" dirty="0">
                <a:latin typeface="LilyUPC" panose="020B0604020202020204" pitchFamily="34" charset="-34"/>
                <a:cs typeface="LilyUPC" panose="020B0604020202020204" pitchFamily="34" charset="-34"/>
              </a:rPr>
              <a:t>คน </a:t>
            </a:r>
            <a:r>
              <a:rPr lang="th-TH" altLang="th-TH" sz="2800" dirty="0" smtClean="0">
                <a:latin typeface="LilyUPC" panose="020B0604020202020204" pitchFamily="34" charset="-34"/>
                <a:cs typeface="LilyUPC" panose="020B0604020202020204" pitchFamily="34" charset="-34"/>
              </a:rPr>
              <a:t>20.42</a:t>
            </a:r>
            <a:r>
              <a:rPr lang="en-US" altLang="th-TH" sz="2800" dirty="0" smtClean="0">
                <a:latin typeface="LilyUPC" panose="020B0604020202020204" pitchFamily="34" charset="-34"/>
                <a:cs typeface="LilyUPC" panose="020B0604020202020204" pitchFamily="34" charset="-34"/>
              </a:rPr>
              <a:t>%</a:t>
            </a:r>
            <a:endParaRPr lang="th-TH" altLang="th-TH" sz="2800" dirty="0">
              <a:latin typeface="LilyUPC" panose="020B0604020202020204" pitchFamily="34" charset="-34"/>
              <a:cs typeface="LilyUPC" panose="020B06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757368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23632441"/>
              </p:ext>
            </p:extLst>
          </p:nvPr>
        </p:nvGraphicFramePr>
        <p:xfrm>
          <a:off x="1344141" y="1555752"/>
          <a:ext cx="9610810" cy="44990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9" name="Rounded Rectangular Callout 18"/>
          <p:cNvSpPr/>
          <p:nvPr/>
        </p:nvSpPr>
        <p:spPr>
          <a:xfrm>
            <a:off x="5232400" y="1052514"/>
            <a:ext cx="2374900" cy="904875"/>
          </a:xfrm>
          <a:prstGeom prst="wedgeRoundRectCallout">
            <a:avLst>
              <a:gd name="adj1" fmla="val 19822"/>
              <a:gd name="adj2" fmla="val 242651"/>
              <a:gd name="adj3" fmla="val 16667"/>
            </a:avLst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th-TH"/>
          </a:p>
        </p:txBody>
      </p:sp>
      <p:sp>
        <p:nvSpPr>
          <p:cNvPr id="20" name="Rounded Rectangular Callout 19"/>
          <p:cNvSpPr/>
          <p:nvPr/>
        </p:nvSpPr>
        <p:spPr>
          <a:xfrm>
            <a:off x="7680325" y="1447800"/>
            <a:ext cx="2376488" cy="882650"/>
          </a:xfrm>
          <a:prstGeom prst="wedgeRoundRectCallout">
            <a:avLst>
              <a:gd name="adj1" fmla="val -18377"/>
              <a:gd name="adj2" fmla="val 131466"/>
              <a:gd name="adj3" fmla="val 16667"/>
            </a:avLst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th-TH"/>
          </a:p>
        </p:txBody>
      </p:sp>
      <p:sp>
        <p:nvSpPr>
          <p:cNvPr id="21" name="Rounded Rectangular Callout 11"/>
          <p:cNvSpPr/>
          <p:nvPr/>
        </p:nvSpPr>
        <p:spPr>
          <a:xfrm>
            <a:off x="2784476" y="1555751"/>
            <a:ext cx="2303463" cy="904875"/>
          </a:xfrm>
          <a:prstGeom prst="wedgeRoundRectCallout">
            <a:avLst>
              <a:gd name="adj1" fmla="val 30951"/>
              <a:gd name="adj2" fmla="val 128387"/>
              <a:gd name="adj3" fmla="val 16667"/>
            </a:avLst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th-TH"/>
          </a:p>
        </p:txBody>
      </p:sp>
      <p:sp>
        <p:nvSpPr>
          <p:cNvPr id="12293" name="Title 1"/>
          <p:cNvSpPr>
            <a:spLocks noGrp="1"/>
          </p:cNvSpPr>
          <p:nvPr>
            <p:ph type="title"/>
          </p:nvPr>
        </p:nvSpPr>
        <p:spPr>
          <a:xfrm>
            <a:off x="973139" y="743340"/>
            <a:ext cx="8229600" cy="742950"/>
          </a:xfrm>
        </p:spPr>
        <p:txBody>
          <a:bodyPr>
            <a:noAutofit/>
          </a:bodyPr>
          <a:lstStyle/>
          <a:p>
            <a:pPr algn="l"/>
            <a:r>
              <a:rPr lang="th-TH" altLang="th-TH" sz="2400" dirty="0" smtClean="0">
                <a:latin typeface="LilyUPC" panose="020B0604020202020204" pitchFamily="34" charset="-34"/>
                <a:cs typeface="LilyUPC" panose="020B0604020202020204" pitchFamily="34" charset="-34"/>
              </a:rPr>
              <a:t>โครงสร้างอายุของข้าราชการกรมส่งเสริมการเกษตร 2561</a:t>
            </a:r>
            <a:r>
              <a:rPr lang="th-TH" altLang="th-TH" sz="3200" dirty="0">
                <a:latin typeface="LilyUPC" panose="020B0604020202020204" pitchFamily="34" charset="-34"/>
                <a:cs typeface="LilyUPC" panose="020B0604020202020204" pitchFamily="34" charset="-34"/>
              </a:rPr>
              <a:t/>
            </a:r>
            <a:br>
              <a:rPr lang="th-TH" altLang="th-TH" sz="3200" dirty="0">
                <a:latin typeface="LilyUPC" panose="020B0604020202020204" pitchFamily="34" charset="-34"/>
                <a:cs typeface="LilyUPC" panose="020B0604020202020204" pitchFamily="34" charset="-34"/>
              </a:rPr>
            </a:br>
            <a:endParaRPr lang="th-TH" altLang="en-US" sz="3200" dirty="0"/>
          </a:p>
        </p:txBody>
      </p:sp>
      <p:sp>
        <p:nvSpPr>
          <p:cNvPr id="12296" name="TextBox 8"/>
          <p:cNvSpPr txBox="1">
            <a:spLocks noChangeArrowheads="1"/>
          </p:cNvSpPr>
          <p:nvPr/>
        </p:nvSpPr>
        <p:spPr bwMode="auto">
          <a:xfrm>
            <a:off x="7762876" y="1447800"/>
            <a:ext cx="2519363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  <a:cs typeface="Browallia New" panose="020B06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  <a:cs typeface="Browallia New" panose="020B06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  <a:cs typeface="Browallia New" panose="020B06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cs typeface="Browallia New" panose="020B06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cs typeface="Browallia New" panose="020B06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cs typeface="Browallia New" panose="020B06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cs typeface="Browallia New" panose="020B06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cs typeface="Browallia New" panose="020B06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cs typeface="Browallia New" panose="020B0604020202020204" pitchFamily="34" charset="-34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h-TH" altLang="th-TH" sz="2800">
                <a:latin typeface="LilyUPC" panose="020B0604020202020204" pitchFamily="34" charset="-34"/>
                <a:cs typeface="LilyUPC" panose="020B0604020202020204" pitchFamily="34" charset="-34"/>
              </a:rPr>
              <a:t>ช่วงอายุ 51-60 ปี              มี 3,395 คน 37.92</a:t>
            </a:r>
            <a:r>
              <a:rPr lang="en-US" altLang="th-TH" sz="2800">
                <a:latin typeface="LilyUPC" panose="020B0604020202020204" pitchFamily="34" charset="-34"/>
                <a:cs typeface="LilyUPC" panose="020B0604020202020204" pitchFamily="34" charset="-34"/>
              </a:rPr>
              <a:t>%</a:t>
            </a:r>
            <a:endParaRPr lang="th-TH" altLang="th-TH" sz="2800">
              <a:latin typeface="LilyUPC" panose="020B0604020202020204" pitchFamily="34" charset="-34"/>
              <a:cs typeface="LilyUPC" panose="020B0604020202020204" pitchFamily="34" charset="-34"/>
            </a:endParaRPr>
          </a:p>
        </p:txBody>
      </p:sp>
      <p:sp>
        <p:nvSpPr>
          <p:cNvPr id="12297" name="TextBox 12"/>
          <p:cNvSpPr txBox="1">
            <a:spLocks noChangeArrowheads="1"/>
          </p:cNvSpPr>
          <p:nvPr/>
        </p:nvSpPr>
        <p:spPr bwMode="auto">
          <a:xfrm>
            <a:off x="2727326" y="1519239"/>
            <a:ext cx="2519363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  <a:cs typeface="Browallia New" panose="020B06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  <a:cs typeface="Browallia New" panose="020B06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  <a:cs typeface="Browallia New" panose="020B06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cs typeface="Browallia New" panose="020B06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cs typeface="Browallia New" panose="020B06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cs typeface="Browallia New" panose="020B06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cs typeface="Browallia New" panose="020B06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cs typeface="Browallia New" panose="020B06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cs typeface="Browallia New" panose="020B0604020202020204" pitchFamily="34" charset="-34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h-TH" altLang="th-TH" sz="2800" dirty="0">
                <a:latin typeface="LilyUPC" panose="020B0604020202020204" pitchFamily="34" charset="-34"/>
                <a:cs typeface="LilyUPC" panose="020B0604020202020204" pitchFamily="34" charset="-34"/>
              </a:rPr>
              <a:t>ช่วงอายุไม่เกิน 40 ปี              มี 4,243 คน 47.38</a:t>
            </a:r>
            <a:r>
              <a:rPr lang="en-US" altLang="th-TH" sz="2800" dirty="0">
                <a:latin typeface="LilyUPC" panose="020B0604020202020204" pitchFamily="34" charset="-34"/>
                <a:cs typeface="LilyUPC" panose="020B0604020202020204" pitchFamily="34" charset="-34"/>
              </a:rPr>
              <a:t>%</a:t>
            </a:r>
            <a:endParaRPr lang="th-TH" altLang="th-TH" sz="2800" dirty="0">
              <a:latin typeface="LilyUPC" panose="020B0604020202020204" pitchFamily="34" charset="-34"/>
              <a:cs typeface="LilyUPC" panose="020B0604020202020204" pitchFamily="34" charset="-34"/>
            </a:endParaRPr>
          </a:p>
        </p:txBody>
      </p:sp>
      <p:sp>
        <p:nvSpPr>
          <p:cNvPr id="12295" name="TextBox 12"/>
          <p:cNvSpPr txBox="1">
            <a:spLocks noChangeArrowheads="1"/>
          </p:cNvSpPr>
          <p:nvPr/>
        </p:nvSpPr>
        <p:spPr bwMode="auto">
          <a:xfrm>
            <a:off x="5319713" y="1028700"/>
            <a:ext cx="2519362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  <a:cs typeface="Browallia New" panose="020B0604020202020204" pitchFamily="34" charset="-34"/>
              </a:defRPr>
            </a:lvl1pPr>
            <a:lvl2pPr marL="742950" indent="-285750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  <a:cs typeface="Browallia New" panose="020B0604020202020204" pitchFamily="34" charset="-34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  <a:cs typeface="Browallia New" panose="020B0604020202020204" pitchFamily="34" charset="-34"/>
              </a:defRPr>
            </a:lvl3pPr>
            <a:lvl4pPr marL="1600200" indent="-22860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cs typeface="Browallia New" panose="020B0604020202020204" pitchFamily="34" charset="-34"/>
              </a:defRPr>
            </a:lvl4pPr>
            <a:lvl5pPr marL="2057400" indent="-22860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cs typeface="Browallia New" panose="020B0604020202020204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cs typeface="Browallia New" panose="020B0604020202020204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cs typeface="Browallia New" panose="020B0604020202020204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cs typeface="Browallia New" panose="020B0604020202020204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  <a:cs typeface="Browallia New" panose="020B0604020202020204" pitchFamily="34" charset="-34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h-TH" altLang="th-TH" sz="2800" dirty="0">
                <a:latin typeface="LilyUPC" panose="020B0604020202020204" pitchFamily="34" charset="-34"/>
                <a:cs typeface="LilyUPC" panose="020B0604020202020204" pitchFamily="34" charset="-34"/>
              </a:rPr>
              <a:t>ช่วงอายุ 41-50 ปี              มี 1,316 คน 14.70</a:t>
            </a:r>
            <a:r>
              <a:rPr lang="en-US" altLang="th-TH" sz="2800" dirty="0">
                <a:latin typeface="LilyUPC" panose="020B0604020202020204" pitchFamily="34" charset="-34"/>
                <a:cs typeface="LilyUPC" panose="020B0604020202020204" pitchFamily="34" charset="-34"/>
              </a:rPr>
              <a:t>%</a:t>
            </a:r>
            <a:endParaRPr lang="th-TH" altLang="th-TH" sz="2800" dirty="0">
              <a:latin typeface="LilyUPC" panose="020B0604020202020204" pitchFamily="34" charset="-34"/>
              <a:cs typeface="LilyUPC" panose="020B06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962137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Content Placeholder 2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0289523"/>
              </p:ext>
            </p:extLst>
          </p:nvPr>
        </p:nvGraphicFramePr>
        <p:xfrm>
          <a:off x="1147665" y="930877"/>
          <a:ext cx="9918441" cy="50313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418252" y="4777273"/>
            <a:ext cx="3377683" cy="95410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sz="2800" b="1" dirty="0" smtClean="0">
                <a:latin typeface="IrisUPC" panose="020B0604020202020204" pitchFamily="34" charset="-34"/>
                <a:cs typeface="IrisUPC" panose="020B0604020202020204" pitchFamily="34" charset="-34"/>
              </a:rPr>
              <a:t>ปี 2561 อายุเฉลี่ย 45.54 ปี</a:t>
            </a:r>
          </a:p>
          <a:p>
            <a:r>
              <a:rPr lang="th-TH" sz="2800" b="1" dirty="0" smtClean="0">
                <a:latin typeface="IrisUPC" panose="020B0604020202020204" pitchFamily="34" charset="-34"/>
                <a:cs typeface="IrisUPC" panose="020B0604020202020204" pitchFamily="34" charset="-34"/>
              </a:rPr>
              <a:t>ปี 2563 อายุเฉลี่ย 41.8 ปี</a:t>
            </a:r>
            <a:endParaRPr lang="th-TH" sz="2800" b="1" dirty="0">
              <a:latin typeface="IrisUPC" panose="020B0604020202020204" pitchFamily="34" charset="-34"/>
              <a:cs typeface="IrisUPC" panose="020B06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546538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1992314" y="485776"/>
            <a:ext cx="8229600" cy="1143000"/>
          </a:xfrm>
        </p:spPr>
        <p:txBody>
          <a:bodyPr/>
          <a:lstStyle/>
          <a:p>
            <a:pPr algn="ctr"/>
            <a:r>
              <a:rPr lang="th-TH" altLang="th-TH" sz="4000" b="1" dirty="0" smtClean="0">
                <a:latin typeface="IrisUPC" panose="020B0604020202020204" pitchFamily="34" charset="-34"/>
                <a:cs typeface="IrisUPC" panose="020B0604020202020204" pitchFamily="34" charset="-34"/>
              </a:rPr>
              <a:t>โครงสร้าง</a:t>
            </a:r>
            <a:r>
              <a:rPr lang="th-TH" altLang="th-TH" sz="4000" b="1" dirty="0">
                <a:latin typeface="IrisUPC" panose="020B0604020202020204" pitchFamily="34" charset="-34"/>
                <a:cs typeface="IrisUPC" panose="020B0604020202020204" pitchFamily="34" charset="-34"/>
              </a:rPr>
              <a:t>อายุข้าราชการปี </a:t>
            </a:r>
            <a:r>
              <a:rPr lang="th-TH" altLang="th-TH" sz="4000" b="1" dirty="0" smtClean="0">
                <a:latin typeface="IrisUPC" panose="020B0604020202020204" pitchFamily="34" charset="-34"/>
                <a:cs typeface="IrisUPC" panose="020B0604020202020204" pitchFamily="34" charset="-34"/>
              </a:rPr>
              <a:t>2560-2563</a:t>
            </a:r>
            <a:endParaRPr lang="th-TH" altLang="th-TH" sz="4000" b="1" dirty="0">
              <a:latin typeface="IrisUPC" panose="020B0604020202020204" pitchFamily="34" charset="-34"/>
              <a:cs typeface="IrisUPC" panose="020B0604020202020204" pitchFamily="34" charset="-34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62356081"/>
              </p:ext>
            </p:extLst>
          </p:nvPr>
        </p:nvGraphicFramePr>
        <p:xfrm>
          <a:off x="1202724" y="1348691"/>
          <a:ext cx="9646509" cy="4679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8262"/>
                <a:gridCol w="1941047"/>
                <a:gridCol w="1827091"/>
                <a:gridCol w="2033188"/>
                <a:gridCol w="2126921"/>
              </a:tblGrid>
              <a:tr h="624015">
                <a:tc>
                  <a:txBody>
                    <a:bodyPr/>
                    <a:lstStyle/>
                    <a:p>
                      <a:pPr algn="ctr"/>
                      <a:r>
                        <a:rPr lang="th-TH" sz="3600" b="1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ปี พ.ศ.</a:t>
                      </a:r>
                      <a:endParaRPr lang="th-TH" sz="3600" b="1" dirty="0"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L="91441" marR="91441" marT="45725" marB="457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600" b="1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2560</a:t>
                      </a:r>
                      <a:endParaRPr lang="th-TH" sz="3600" b="1" dirty="0"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L="91441" marR="91441" marT="45725" marB="457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600" b="1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2561</a:t>
                      </a:r>
                      <a:endParaRPr lang="th-TH" sz="3600" b="1" dirty="0"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L="91441" marR="91441" marT="45725" marB="457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2562</a:t>
                      </a:r>
                      <a:endParaRPr lang="th-TH" sz="3600" b="1" dirty="0"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L="91441" marR="91441" marT="45725" marB="457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1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2563</a:t>
                      </a:r>
                      <a:endParaRPr lang="th-TH" sz="3200" b="1" dirty="0"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L="91441" marR="91441" marT="45725" marB="45725"/>
                </a:tc>
              </a:tr>
              <a:tr h="104001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altLang="th-TH" sz="3200" b="1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ไม่เกิน 40 ปี</a:t>
                      </a:r>
                    </a:p>
                  </a:txBody>
                  <a:tcPr marL="91441" marR="91441" marT="45725" marB="45725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altLang="th-TH" sz="3200" b="1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3,676  คน 42.15</a:t>
                      </a:r>
                      <a:r>
                        <a:rPr lang="en-US" altLang="th-TH" sz="3200" b="1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%</a:t>
                      </a:r>
                      <a:endParaRPr lang="th-TH" altLang="th-TH" sz="3200" b="1" dirty="0" smtClean="0"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L="91441" marR="91441" marT="45725" marB="45725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altLang="th-TH" sz="3200" b="1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4,243  คน 47.38</a:t>
                      </a:r>
                      <a:r>
                        <a:rPr lang="en-US" altLang="th-TH" sz="3200" b="1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%</a:t>
                      </a:r>
                      <a:endParaRPr lang="th-TH" altLang="th-TH" sz="3200" b="1" dirty="0" smtClean="0"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L="91441" marR="91441" marT="45725" marB="457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4</a:t>
                      </a:r>
                      <a:r>
                        <a:rPr lang="th-TH" sz="3200" b="1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,350</a:t>
                      </a:r>
                      <a:r>
                        <a:rPr lang="th-TH" sz="3200" b="1" baseline="0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  คน</a:t>
                      </a:r>
                    </a:p>
                    <a:p>
                      <a:pPr algn="ctr"/>
                      <a:r>
                        <a:rPr lang="th-TH" sz="3200" b="1" baseline="0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50.49</a:t>
                      </a:r>
                      <a:r>
                        <a:rPr lang="en-US" sz="3200" b="1" baseline="0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%</a:t>
                      </a:r>
                      <a:endParaRPr lang="th-TH" sz="3200" b="1" dirty="0"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L="91441" marR="91441" marT="45725" marB="457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1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4,468 คน</a:t>
                      </a:r>
                    </a:p>
                    <a:p>
                      <a:pPr algn="ctr"/>
                      <a:r>
                        <a:rPr lang="th-TH" sz="3200" b="1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56.1 </a:t>
                      </a:r>
                      <a:r>
                        <a:rPr lang="en-US" sz="3200" b="1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%</a:t>
                      </a:r>
                      <a:endParaRPr lang="th-TH" sz="3200" b="1" dirty="0"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L="91441" marR="91441" marT="45725" marB="45725"/>
                </a:tc>
              </a:tr>
              <a:tr h="104001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altLang="th-TH" sz="3200" b="1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41-50 ปี</a:t>
                      </a:r>
                    </a:p>
                  </a:txBody>
                  <a:tcPr marL="91441" marR="91441" marT="45725" marB="457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altLang="th-TH" sz="3200" b="1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1,182  คน 13.55</a:t>
                      </a:r>
                      <a:r>
                        <a:rPr lang="en-US" altLang="th-TH" sz="3200" b="1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%</a:t>
                      </a:r>
                      <a:endParaRPr lang="th-TH" sz="3200" b="1" dirty="0"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L="91441" marR="91441" marT="45725" marB="45725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altLang="th-TH" sz="3200" b="1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1,316  คน 14.70</a:t>
                      </a:r>
                      <a:r>
                        <a:rPr lang="en-US" altLang="th-TH" sz="3200" b="1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%</a:t>
                      </a:r>
                      <a:endParaRPr lang="th-TH" altLang="th-TH" sz="3200" b="1" dirty="0" smtClean="0"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L="91441" marR="91441" marT="45725" marB="457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1</a:t>
                      </a:r>
                      <a:r>
                        <a:rPr lang="th-TH" sz="3200" b="1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,37</a:t>
                      </a:r>
                      <a:r>
                        <a:rPr lang="en-US" sz="3200" b="1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4</a:t>
                      </a:r>
                      <a:r>
                        <a:rPr lang="th-TH" sz="3200" b="1" baseline="0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  คน</a:t>
                      </a:r>
                    </a:p>
                    <a:p>
                      <a:pPr algn="ctr"/>
                      <a:r>
                        <a:rPr lang="th-TH" sz="3200" b="1" baseline="0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15.95</a:t>
                      </a:r>
                      <a:r>
                        <a:rPr lang="en-US" sz="3200" b="1" baseline="0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%</a:t>
                      </a:r>
                      <a:endParaRPr lang="th-TH" sz="3200" b="1" dirty="0" smtClean="0"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L="91441" marR="91441" marT="45725" marB="457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1,627</a:t>
                      </a:r>
                      <a:r>
                        <a:rPr lang="en-US" sz="3200" b="1" baseline="0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 </a:t>
                      </a:r>
                      <a:r>
                        <a:rPr lang="th-TH" sz="3200" b="1" baseline="0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คน</a:t>
                      </a:r>
                    </a:p>
                    <a:p>
                      <a:pPr algn="ctr"/>
                      <a:r>
                        <a:rPr lang="th-TH" sz="3200" b="1" baseline="0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20.42 </a:t>
                      </a:r>
                      <a:r>
                        <a:rPr lang="en-US" sz="3200" b="1" baseline="0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%</a:t>
                      </a:r>
                      <a:endParaRPr lang="th-TH" sz="3200" b="1" dirty="0"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L="91441" marR="91441" marT="45725" marB="45725"/>
                </a:tc>
              </a:tr>
              <a:tr h="104001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altLang="th-TH" sz="3200" b="1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51-60 ปี</a:t>
                      </a:r>
                    </a:p>
                  </a:txBody>
                  <a:tcPr marL="91441" marR="91441" marT="45725" marB="457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altLang="th-TH" sz="3200" b="1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3,863  คน 44.30</a:t>
                      </a:r>
                      <a:r>
                        <a:rPr lang="en-US" altLang="th-TH" sz="3200" b="1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%</a:t>
                      </a:r>
                      <a:endParaRPr lang="th-TH" sz="3200" b="1" dirty="0"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L="91441" marR="91441" marT="45725" marB="457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altLang="th-TH" sz="3200" b="1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3,395  คน 37.92</a:t>
                      </a:r>
                      <a:r>
                        <a:rPr lang="en-US" altLang="th-TH" sz="3200" b="1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%</a:t>
                      </a:r>
                      <a:endParaRPr lang="th-TH" sz="3200" b="1" dirty="0"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L="91441" marR="91441" marT="45725" marB="457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1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2,</a:t>
                      </a:r>
                      <a:r>
                        <a:rPr lang="en-US" sz="3200" b="1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892</a:t>
                      </a:r>
                      <a:r>
                        <a:rPr lang="th-TH" sz="3200" b="1" baseline="0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  คน</a:t>
                      </a:r>
                    </a:p>
                    <a:p>
                      <a:pPr algn="ctr"/>
                      <a:r>
                        <a:rPr lang="th-TH" sz="3200" b="1" baseline="0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33.56</a:t>
                      </a:r>
                      <a:r>
                        <a:rPr lang="en-US" sz="3200" b="1" baseline="0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%</a:t>
                      </a:r>
                      <a:endParaRPr lang="th-TH" sz="3200" b="1" dirty="0" smtClean="0"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L="91441" marR="91441" marT="45725" marB="457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1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1,870 คน</a:t>
                      </a:r>
                    </a:p>
                    <a:p>
                      <a:pPr algn="ctr"/>
                      <a:r>
                        <a:rPr lang="th-TH" sz="3200" b="1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23.44 </a:t>
                      </a:r>
                      <a:r>
                        <a:rPr lang="en-US" sz="3200" b="1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%</a:t>
                      </a:r>
                      <a:endParaRPr lang="th-TH" sz="3200" b="1" dirty="0"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L="91441" marR="91441" marT="45725" marB="45725"/>
                </a:tc>
              </a:tr>
              <a:tr h="838480">
                <a:tc>
                  <a:txBody>
                    <a:bodyPr/>
                    <a:lstStyle/>
                    <a:p>
                      <a:pPr algn="ctr"/>
                      <a:r>
                        <a:rPr lang="th-TH" sz="3200" b="1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อายุเฉลี่ย</a:t>
                      </a:r>
                      <a:endParaRPr lang="th-TH" sz="3200" b="1" dirty="0"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L="91441" marR="91441" marT="45725" marB="457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1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46.4  ปี</a:t>
                      </a:r>
                      <a:endParaRPr lang="th-TH" sz="3200" b="1" dirty="0"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L="91441" marR="91441" marT="45725" marB="457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1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45.54  ปี</a:t>
                      </a:r>
                      <a:endParaRPr lang="th-TH" sz="3200" b="1" dirty="0"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L="91441" marR="91441" marT="45725" marB="457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3200" b="1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43.33  ปี</a:t>
                      </a:r>
                      <a:endParaRPr lang="th-TH" sz="3200" b="1" dirty="0"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L="91441" marR="91441" marT="45725" marB="457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41.8 </a:t>
                      </a:r>
                      <a:r>
                        <a:rPr lang="th-TH" sz="3200" b="1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ปี</a:t>
                      </a:r>
                      <a:endParaRPr lang="th-TH" sz="3200" b="1" dirty="0"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L="91441" marR="91441" marT="45725" marB="45725"/>
                </a:tc>
              </a:tr>
            </a:tbl>
          </a:graphicData>
        </a:graphic>
      </p:graphicFrame>
      <p:sp>
        <p:nvSpPr>
          <p:cNvPr id="2" name="Right Arrow 1"/>
          <p:cNvSpPr/>
          <p:nvPr/>
        </p:nvSpPr>
        <p:spPr>
          <a:xfrm rot="19808065">
            <a:off x="6318420" y="2676226"/>
            <a:ext cx="650789" cy="2718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" name="Right Arrow 2"/>
          <p:cNvSpPr/>
          <p:nvPr/>
        </p:nvSpPr>
        <p:spPr>
          <a:xfrm rot="19454070">
            <a:off x="8489091" y="2676227"/>
            <a:ext cx="663146" cy="2718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86985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9356237"/>
              </p:ext>
            </p:extLst>
          </p:nvPr>
        </p:nvGraphicFramePr>
        <p:xfrm>
          <a:off x="1427582" y="1186089"/>
          <a:ext cx="9675846" cy="23146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2641"/>
                <a:gridCol w="1612641"/>
                <a:gridCol w="1612641"/>
                <a:gridCol w="1612641"/>
                <a:gridCol w="1612641"/>
                <a:gridCol w="1612641"/>
              </a:tblGrid>
              <a:tr h="639318">
                <a:tc gridSpan="6">
                  <a:txBody>
                    <a:bodyPr/>
                    <a:lstStyle/>
                    <a:p>
                      <a:pPr algn="ctr"/>
                      <a:r>
                        <a:rPr lang="th-TH" altLang="th-TH" sz="3200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จำนวนผู้ที่จะเกษียณอายุราชการใน 5 ปี (61-65) </a:t>
                      </a:r>
                      <a:endParaRPr lang="th-TH" sz="3200" dirty="0"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T="45638" marB="45638"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</a:tr>
              <a:tr h="504686"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ปี</a:t>
                      </a:r>
                      <a:endParaRPr lang="th-TH" sz="2400" b="1" dirty="0"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T="45638" marB="456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2561</a:t>
                      </a:r>
                      <a:endParaRPr lang="th-TH" sz="2800" b="1" dirty="0"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T="45638" marB="456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2562</a:t>
                      </a:r>
                      <a:endParaRPr lang="th-TH" sz="2800" b="1" dirty="0"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T="45638" marB="456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2563</a:t>
                      </a:r>
                      <a:endParaRPr lang="th-TH" sz="2800" b="1" dirty="0"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T="45638" marB="456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2564</a:t>
                      </a:r>
                      <a:endParaRPr lang="th-TH" sz="2800" b="1" dirty="0"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T="45638" marB="456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2565</a:t>
                      </a:r>
                      <a:endParaRPr lang="th-TH" sz="2800" b="1" dirty="0"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T="45638" marB="45638"/>
                </a:tc>
              </a:tr>
              <a:tr h="504686"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จำนวน</a:t>
                      </a:r>
                      <a:endParaRPr lang="th-TH" sz="2400" b="1" dirty="0"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T="45638" marB="456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solidFill>
                            <a:srgbClr val="0070C0"/>
                          </a:solidFill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447</a:t>
                      </a:r>
                      <a:endParaRPr lang="th-TH" sz="2800" b="1" dirty="0">
                        <a:solidFill>
                          <a:srgbClr val="0070C0"/>
                        </a:solidFill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T="45638" marB="456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solidFill>
                            <a:srgbClr val="0070C0"/>
                          </a:solidFill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569</a:t>
                      </a:r>
                      <a:endParaRPr lang="th-TH" sz="2800" b="1" dirty="0">
                        <a:solidFill>
                          <a:srgbClr val="0070C0"/>
                        </a:solidFill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T="45638" marB="456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solidFill>
                            <a:srgbClr val="0070C0"/>
                          </a:solidFill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591</a:t>
                      </a:r>
                      <a:endParaRPr lang="th-TH" sz="2800" b="1" dirty="0">
                        <a:solidFill>
                          <a:srgbClr val="0070C0"/>
                        </a:solidFill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T="45638" marB="456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solidFill>
                            <a:srgbClr val="0070C0"/>
                          </a:solidFill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541</a:t>
                      </a:r>
                      <a:endParaRPr lang="th-TH" sz="2800" b="1" dirty="0">
                        <a:solidFill>
                          <a:srgbClr val="0070C0"/>
                        </a:solidFill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T="45638" marB="456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solidFill>
                            <a:srgbClr val="0070C0"/>
                          </a:solidFill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395</a:t>
                      </a:r>
                      <a:endParaRPr lang="th-TH" sz="2800" b="1" dirty="0">
                        <a:solidFill>
                          <a:srgbClr val="0070C0"/>
                        </a:solidFill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T="45638" marB="45638"/>
                </a:tc>
              </a:tr>
              <a:tr h="639318"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รวม</a:t>
                      </a:r>
                      <a:endParaRPr lang="th-TH" sz="2400" b="1" dirty="0"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T="45638" marB="45638"/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altLang="th-TH" sz="3200" b="1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2,507 คน</a:t>
                      </a:r>
                    </a:p>
                  </a:txBody>
                  <a:tcPr marT="45638" marB="45638"/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0780685"/>
              </p:ext>
            </p:extLst>
          </p:nvPr>
        </p:nvGraphicFramePr>
        <p:xfrm>
          <a:off x="1427588" y="3642796"/>
          <a:ext cx="8770770" cy="237606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461795"/>
                <a:gridCol w="1461795"/>
                <a:gridCol w="1461795"/>
                <a:gridCol w="1461795"/>
                <a:gridCol w="1461795"/>
                <a:gridCol w="1461795"/>
              </a:tblGrid>
              <a:tr h="663923">
                <a:tc gridSpan="6">
                  <a:txBody>
                    <a:bodyPr/>
                    <a:lstStyle/>
                    <a:p>
                      <a:pPr algn="ctr"/>
                      <a:r>
                        <a:rPr lang="th-TH" altLang="th-TH" sz="3200" b="1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จำนวนผู้ที่ลาออกจากราชการใน 5 ปี (59-63) </a:t>
                      </a:r>
                      <a:endParaRPr lang="th-TH" sz="3200" b="1" dirty="0"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T="45638" marB="45638"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th-TH" sz="3200" b="1" dirty="0"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T="45638" marB="45638"/>
                </a:tc>
              </a:tr>
              <a:tr h="524110"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ปี</a:t>
                      </a:r>
                      <a:endParaRPr lang="th-TH" sz="2400" b="1" dirty="0"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T="45638" marB="456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2559</a:t>
                      </a:r>
                      <a:endParaRPr lang="th-TH" sz="2800" b="1" dirty="0"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T="45638" marB="456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2560</a:t>
                      </a:r>
                      <a:endParaRPr lang="th-TH" sz="2800" b="1" dirty="0"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T="45638" marB="456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2561</a:t>
                      </a:r>
                      <a:endParaRPr lang="th-TH" sz="2800" b="1" dirty="0"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T="45638" marB="456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2562</a:t>
                      </a:r>
                      <a:endParaRPr lang="th-TH" sz="2800" b="1" dirty="0"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T="45638" marB="456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2563</a:t>
                      </a:r>
                      <a:endParaRPr lang="th-TH" sz="2800" b="1" dirty="0"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T="45638" marB="45638"/>
                </a:tc>
              </a:tr>
              <a:tr h="524110"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จำนวน</a:t>
                      </a:r>
                      <a:endParaRPr lang="th-TH" sz="2400" b="1" dirty="0"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T="45638" marB="45638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rgbClr val="C00000"/>
                          </a:solidFill>
                          <a:effectLst/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276</a:t>
                      </a:r>
                      <a:endParaRPr lang="en-US" sz="2800" b="1" dirty="0">
                        <a:solidFill>
                          <a:srgbClr val="C00000"/>
                        </a:solidFill>
                        <a:effectLst/>
                        <a:latin typeface="IrisUPC" panose="020B0604020202020204" pitchFamily="34" charset="-34"/>
                        <a:ea typeface="Cordia New" panose="020B03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rgbClr val="C00000"/>
                          </a:solidFill>
                          <a:effectLst/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205</a:t>
                      </a:r>
                      <a:endParaRPr lang="en-US" sz="2800" b="1" dirty="0">
                        <a:solidFill>
                          <a:srgbClr val="C00000"/>
                        </a:solidFill>
                        <a:effectLst/>
                        <a:latin typeface="IrisUPC" panose="020B0604020202020204" pitchFamily="34" charset="-34"/>
                        <a:ea typeface="Cordia New" panose="020B03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rgbClr val="C00000"/>
                          </a:solidFill>
                          <a:effectLst/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221</a:t>
                      </a:r>
                      <a:endParaRPr lang="en-US" sz="2800" b="1" dirty="0">
                        <a:solidFill>
                          <a:srgbClr val="C00000"/>
                        </a:solidFill>
                        <a:effectLst/>
                        <a:latin typeface="IrisUPC" panose="020B0604020202020204" pitchFamily="34" charset="-34"/>
                        <a:ea typeface="Cordia New" panose="020B03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solidFill>
                            <a:srgbClr val="FF0000"/>
                          </a:solidFill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223</a:t>
                      </a:r>
                      <a:endParaRPr lang="th-TH" sz="2800" b="1" dirty="0">
                        <a:solidFill>
                          <a:srgbClr val="FF0000"/>
                        </a:solidFill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b="1" dirty="0" smtClean="0">
                          <a:solidFill>
                            <a:srgbClr val="FF0000"/>
                          </a:solidFill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148</a:t>
                      </a:r>
                      <a:endParaRPr lang="th-TH" sz="2800" b="1" dirty="0">
                        <a:solidFill>
                          <a:srgbClr val="FF0000"/>
                        </a:solidFill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L="68580" marR="68580" marT="0" marB="0" anchor="ctr"/>
                </a:tc>
              </a:tr>
              <a:tr h="663923">
                <a:tc>
                  <a:txBody>
                    <a:bodyPr/>
                    <a:lstStyle/>
                    <a:p>
                      <a:pPr algn="ctr"/>
                      <a:r>
                        <a:rPr lang="th-TH" sz="2400" b="1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รวม</a:t>
                      </a:r>
                      <a:endParaRPr lang="th-TH" sz="2400" b="1" dirty="0"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T="45638" marB="45638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th-TH" sz="3200" b="1" dirty="0" smtClean="0">
                          <a:latin typeface="IrisUPC" panose="020B0604020202020204" pitchFamily="34" charset="-34"/>
                          <a:cs typeface="IrisUPC" panose="020B0604020202020204" pitchFamily="34" charset="-34"/>
                        </a:rPr>
                        <a:t>1,073 คน</a:t>
                      </a:r>
                      <a:endParaRPr lang="th-TH" sz="3200" b="1" dirty="0"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T="45638" marB="45638"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th-TH" sz="3200" b="1" dirty="0">
                        <a:latin typeface="IrisUPC" panose="020B0604020202020204" pitchFamily="34" charset="-34"/>
                        <a:cs typeface="IrisUPC" panose="020B0604020202020204" pitchFamily="34" charset="-34"/>
                      </a:endParaRPr>
                    </a:p>
                  </a:txBody>
                  <a:tcPr marT="45638" marB="45638"/>
                </a:tc>
              </a:tr>
            </a:tbl>
          </a:graphicData>
        </a:graphic>
      </p:graphicFrame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196738" y="404664"/>
            <a:ext cx="8229600" cy="720080"/>
          </a:xfrm>
        </p:spPr>
        <p:txBody>
          <a:bodyPr>
            <a:noAutofit/>
          </a:bodyPr>
          <a:lstStyle/>
          <a:p>
            <a:r>
              <a:rPr lang="th-TH" altLang="th-TH" sz="4800" b="1" dirty="0">
                <a:solidFill>
                  <a:srgbClr val="1A3A04"/>
                </a:solidFill>
                <a:latin typeface="IrisUPC" panose="020B0604020202020204" pitchFamily="34" charset="-34"/>
                <a:cs typeface="IrisUPC" panose="020B0604020202020204" pitchFamily="34" charset="-34"/>
              </a:rPr>
              <a:t>สถานการณ์</a:t>
            </a:r>
            <a:r>
              <a:rPr lang="th-TH" altLang="th-TH" sz="4800" b="1" dirty="0" smtClean="0">
                <a:solidFill>
                  <a:srgbClr val="1A3A04"/>
                </a:solidFill>
                <a:latin typeface="IrisUPC" panose="020B0604020202020204" pitchFamily="34" charset="-34"/>
                <a:cs typeface="IrisUPC" panose="020B0604020202020204" pitchFamily="34" charset="-34"/>
              </a:rPr>
              <a:t>กำลังคน</a:t>
            </a:r>
            <a:endParaRPr lang="th-TH" altLang="th-TH" sz="4800" dirty="0">
              <a:latin typeface="IrisUPC" panose="020B0604020202020204" pitchFamily="34" charset="-34"/>
              <a:cs typeface="IrisUPC" panose="020B06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846314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586717"/>
            <a:ext cx="9601196" cy="970236"/>
          </a:xfrm>
        </p:spPr>
        <p:txBody>
          <a:bodyPr/>
          <a:lstStyle/>
          <a:p>
            <a:r>
              <a:rPr lang="th-TH" b="1" dirty="0" smtClean="0">
                <a:latin typeface="IrisUPC" panose="020B0604020202020204" pitchFamily="34" charset="-34"/>
                <a:cs typeface="IrisUPC" panose="020B0604020202020204" pitchFamily="34" charset="-34"/>
              </a:rPr>
              <a:t>สภาพปัญหาด้านกำลังคน</a:t>
            </a:r>
            <a:endParaRPr lang="th-TH" b="1" dirty="0">
              <a:latin typeface="IrisUPC" panose="020B0604020202020204" pitchFamily="34" charset="-34"/>
              <a:cs typeface="IrisUPC" panose="020B0604020202020204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8335" y="1466335"/>
            <a:ext cx="10235681" cy="4551909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h-TH" b="1" dirty="0" smtClean="0">
                <a:latin typeface="IrisUPC" panose="020B0604020202020204" pitchFamily="34" charset="-34"/>
                <a:cs typeface="IrisUPC" panose="020B0604020202020204" pitchFamily="34" charset="-34"/>
              </a:rPr>
              <a:t>1. จำนวนข้าราชการลดลงทุกปีจากการยุบเลิกตำแหน่ง โดยการเกษียณอายุราชการและปรับระดับสูงขึ้น</a:t>
            </a:r>
          </a:p>
          <a:p>
            <a:pPr marL="0" indent="0">
              <a:buNone/>
            </a:pPr>
            <a:r>
              <a:rPr lang="th-TH" b="1" dirty="0" smtClean="0">
                <a:latin typeface="IrisUPC" panose="020B0604020202020204" pitchFamily="34" charset="-34"/>
                <a:cs typeface="IrisUPC" panose="020B0604020202020204" pitchFamily="34" charset="-34"/>
              </a:rPr>
              <a:t>2. </a:t>
            </a:r>
            <a:r>
              <a:rPr lang="th-TH" b="1" dirty="0">
                <a:latin typeface="IrisUPC" panose="020B0604020202020204" pitchFamily="34" charset="-34"/>
                <a:cs typeface="IrisUPC" panose="020B0604020202020204" pitchFamily="34" charset="-34"/>
              </a:rPr>
              <a:t>ปี 2562 มีขรก.เกษียณอายุราชการ 529 อัตรา ต้องยุบเลิก 77 อัตรา ลูกจ้างประจำ 78 อัตรา </a:t>
            </a:r>
            <a:r>
              <a:rPr lang="th-TH" b="1" dirty="0" smtClean="0">
                <a:latin typeface="IrisUPC" panose="020B0604020202020204" pitchFamily="34" charset="-34"/>
                <a:cs typeface="IrisUPC" panose="020B0604020202020204" pitchFamily="34" charset="-34"/>
              </a:rPr>
              <a:t>ตัดไป</a:t>
            </a:r>
            <a:r>
              <a:rPr lang="th-TH" b="1" dirty="0">
                <a:latin typeface="IrisUPC" panose="020B0604020202020204" pitchFamily="34" charset="-34"/>
                <a:cs typeface="IrisUPC" panose="020B0604020202020204" pitchFamily="34" charset="-34"/>
              </a:rPr>
              <a:t>กรมการข้าว 10 อัตรา   ปี 2563 ขรก.เกษียณอายุราชการ 492 ราย ยุบเลิก 72 อัตรา </a:t>
            </a:r>
            <a:r>
              <a:rPr lang="th-TH" b="1" dirty="0" smtClean="0">
                <a:latin typeface="IrisUPC" panose="020B0604020202020204" pitchFamily="34" charset="-34"/>
                <a:cs typeface="IrisUPC" panose="020B0604020202020204" pitchFamily="34" charset="-34"/>
              </a:rPr>
              <a:t>ลูกจ้างประจำ </a:t>
            </a:r>
            <a:r>
              <a:rPr lang="th-TH" b="1" dirty="0">
                <a:latin typeface="IrisUPC" panose="020B0604020202020204" pitchFamily="34" charset="-34"/>
                <a:cs typeface="IrisUPC" panose="020B0604020202020204" pitchFamily="34" charset="-34"/>
              </a:rPr>
              <a:t>71 อัตรา</a:t>
            </a:r>
          </a:p>
          <a:p>
            <a:pPr marL="0" indent="0">
              <a:buNone/>
            </a:pPr>
            <a:r>
              <a:rPr lang="th-TH" b="1" dirty="0" smtClean="0">
                <a:latin typeface="IrisUPC" panose="020B0604020202020204" pitchFamily="34" charset="-34"/>
                <a:cs typeface="IrisUPC" panose="020B0604020202020204" pitchFamily="34" charset="-34"/>
              </a:rPr>
              <a:t>3. </a:t>
            </a:r>
            <a:r>
              <a:rPr lang="th-TH" b="1" dirty="0">
                <a:latin typeface="IrisUPC" panose="020B0604020202020204" pitchFamily="34" charset="-34"/>
                <a:cs typeface="IrisUPC" panose="020B0604020202020204" pitchFamily="34" charset="-34"/>
              </a:rPr>
              <a:t>การบรรจุข้าราชการใหม่เพื่อทดแทนในตำแหน่งที่เกษียณอายุไม่สามารถดำเนินการได้ทันที เนื่องจากตำแหน่งที่เกษียณส่วนใหญ่เป็นตำแหน่งระดับสูง ต้องมีการย้ายหมุนเวียน และรับสมัครเข้ารับการคัดเลือกซึ่งใช้เวลานาน </a:t>
            </a:r>
          </a:p>
          <a:p>
            <a:pPr marL="0" indent="0">
              <a:buNone/>
            </a:pPr>
            <a:r>
              <a:rPr lang="th-TH" b="1" dirty="0" smtClean="0">
                <a:latin typeface="IrisUPC" panose="020B0604020202020204" pitchFamily="34" charset="-34"/>
                <a:cs typeface="IrisUPC" panose="020B0604020202020204" pitchFamily="34" charset="-34"/>
              </a:rPr>
              <a:t>4. พนักงานราชการที่ได้ทดแทนจากการยุบเลิกข้าราชการเกษียณ ยังไม่สามารถจ้างได้จนกว่าจะได้รับการจัดสรรงบประมาณ</a:t>
            </a:r>
          </a:p>
          <a:p>
            <a:pPr marL="0" indent="0">
              <a:buNone/>
            </a:pPr>
            <a:r>
              <a:rPr lang="th-TH" b="1" dirty="0" smtClean="0">
                <a:latin typeface="IrisUPC" panose="020B0604020202020204" pitchFamily="34" charset="-34"/>
                <a:cs typeface="IrisUPC" panose="020B0604020202020204" pitchFamily="34" charset="-34"/>
              </a:rPr>
              <a:t>5. ปัญหาด้านโครงสร้างอายุการขาดคนระดับชำนาญ</a:t>
            </a:r>
            <a:r>
              <a:rPr lang="th-TH" b="1" dirty="0">
                <a:latin typeface="IrisUPC" panose="020B0604020202020204" pitchFamily="34" charset="-34"/>
                <a:cs typeface="IrisUPC" panose="020B0604020202020204" pitchFamily="34" charset="-34"/>
              </a:rPr>
              <a:t>การ </a:t>
            </a:r>
            <a:r>
              <a:rPr lang="th-TH" b="1" dirty="0" smtClean="0">
                <a:latin typeface="IrisUPC" panose="020B0604020202020204" pitchFamily="34" charset="-34"/>
                <a:cs typeface="IrisUPC" panose="020B0604020202020204" pitchFamily="34" charset="-34"/>
              </a:rPr>
              <a:t>หลายหน่วยงานมีแต่ระดับปฏิบัติงานอายุไม่เกิน 40 ปี                  ไม่มีพี่เลี้ยงในการสอนงาน /ถ่ายทอดองค์ความรู้</a:t>
            </a:r>
          </a:p>
        </p:txBody>
      </p:sp>
    </p:spTree>
    <p:extLst>
      <p:ext uri="{BB962C8B-B14F-4D97-AF65-F5344CB8AC3E}">
        <p14:creationId xmlns:p14="http://schemas.microsoft.com/office/powerpoint/2010/main" val="3543999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4965" y="734997"/>
            <a:ext cx="9601196" cy="543297"/>
          </a:xfrm>
        </p:spPr>
        <p:txBody>
          <a:bodyPr>
            <a:normAutofit fontScale="90000"/>
          </a:bodyPr>
          <a:lstStyle/>
          <a:p>
            <a:r>
              <a:rPr lang="th-TH" b="1" dirty="0" smtClean="0">
                <a:latin typeface="IrisUPC" panose="020B0604020202020204" pitchFamily="34" charset="-34"/>
                <a:cs typeface="IrisUPC" panose="020B0604020202020204" pitchFamily="34" charset="-34"/>
              </a:rPr>
              <a:t>แนวทางการบริหารงานบุคคลปี 2564</a:t>
            </a:r>
            <a:endParaRPr lang="th-TH" b="1" dirty="0">
              <a:latin typeface="IrisUPC" panose="020B0604020202020204" pitchFamily="34" charset="-34"/>
              <a:cs typeface="IrisUPC" panose="020B0604020202020204" pitchFamily="34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4486" y="1278294"/>
            <a:ext cx="9842155" cy="4917233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h-TH" sz="3200" b="1" dirty="0" smtClean="0">
                <a:latin typeface="IrisUPC" panose="020B0604020202020204" pitchFamily="34" charset="-34"/>
                <a:cs typeface="IrisUPC" panose="020B0604020202020204" pitchFamily="34" charset="-34"/>
              </a:rPr>
              <a:t>1. เร่งการสรรหาและบรรจุข้าราชการ พนักงานราชการ เพื่อให้ทุกหน่วยงานมีอัตรากำลังเพียงพอต่อการปฏิบัติงาน</a:t>
            </a:r>
          </a:p>
          <a:p>
            <a:pPr marL="0" indent="0">
              <a:buNone/>
            </a:pPr>
            <a:r>
              <a:rPr lang="th-TH" sz="3200" b="1" dirty="0" smtClean="0">
                <a:latin typeface="IrisUPC" panose="020B0604020202020204" pitchFamily="34" charset="-34"/>
                <a:cs typeface="IrisUPC" panose="020B0604020202020204" pitchFamily="34" charset="-34"/>
              </a:rPr>
              <a:t>2. เร่งการดำเนินการแต่งตั้งโยกย้ายในตำแหน่งว่างทุกระดับ</a:t>
            </a:r>
          </a:p>
          <a:p>
            <a:pPr marL="0" indent="0">
              <a:buNone/>
            </a:pPr>
            <a:r>
              <a:rPr lang="th-TH" sz="3200" b="1" dirty="0" smtClean="0">
                <a:latin typeface="IrisUPC" panose="020B0604020202020204" pitchFamily="34" charset="-34"/>
                <a:cs typeface="IrisUPC" panose="020B0604020202020204" pitchFamily="34" charset="-34"/>
              </a:rPr>
              <a:t>3. เตรียมการสรรหาและคัดเลือกข้าราชการในตำแหน่งต่าง ๆ ไว้ล่วงหน้า</a:t>
            </a:r>
          </a:p>
          <a:p>
            <a:pPr marL="0" indent="0">
              <a:buNone/>
            </a:pPr>
            <a:r>
              <a:rPr lang="th-TH" sz="3200" b="1" dirty="0">
                <a:latin typeface="IrisUPC" panose="020B0604020202020204" pitchFamily="34" charset="-34"/>
                <a:cs typeface="IrisUPC" panose="020B0604020202020204" pitchFamily="34" charset="-34"/>
              </a:rPr>
              <a:t>4</a:t>
            </a:r>
            <a:r>
              <a:rPr lang="th-TH" sz="3200" b="1" dirty="0" smtClean="0">
                <a:latin typeface="IrisUPC" panose="020B0604020202020204" pitchFamily="34" charset="-34"/>
                <a:cs typeface="IrisUPC" panose="020B0604020202020204" pitchFamily="34" charset="-34"/>
              </a:rPr>
              <a:t>. ปรับปรุงเส้นทางก้าวหน้า </a:t>
            </a:r>
            <a:r>
              <a:rPr lang="en-US" sz="3200" b="1" dirty="0" smtClean="0">
                <a:latin typeface="IrisUPC" panose="020B0604020202020204" pitchFamily="34" charset="-34"/>
                <a:cs typeface="IrisUPC" panose="020B0604020202020204" pitchFamily="34" charset="-34"/>
              </a:rPr>
              <a:t>(Career Path) </a:t>
            </a:r>
            <a:r>
              <a:rPr lang="th-TH" sz="3200" b="1" dirty="0" smtClean="0">
                <a:latin typeface="IrisUPC" panose="020B0604020202020204" pitchFamily="34" charset="-34"/>
                <a:cs typeface="IrisUPC" panose="020B0604020202020204" pitchFamily="34" charset="-34"/>
              </a:rPr>
              <a:t>ให้สอดคล้องกับสถานการณ์ด้านกำลังคน</a:t>
            </a:r>
          </a:p>
          <a:p>
            <a:pPr marL="0" indent="0">
              <a:buNone/>
            </a:pPr>
            <a:r>
              <a:rPr lang="th-TH" sz="3200" b="1" dirty="0" smtClean="0">
                <a:latin typeface="IrisUPC" panose="020B0604020202020204" pitchFamily="34" charset="-34"/>
                <a:cs typeface="IrisUPC" panose="020B0604020202020204" pitchFamily="34" charset="-34"/>
              </a:rPr>
              <a:t>5. ศึกษาการจัดอัตรากำลังในส่วนกลางและภูมิภาคให้สอดคล้องกับสถานการณ์และทิศทางในอนาคต</a:t>
            </a:r>
          </a:p>
          <a:p>
            <a:pPr marL="0" indent="0">
              <a:buNone/>
            </a:pPr>
            <a:r>
              <a:rPr lang="th-TH" sz="3200" b="1" dirty="0" smtClean="0">
                <a:latin typeface="IrisUPC" panose="020B0604020202020204" pitchFamily="34" charset="-34"/>
                <a:cs typeface="IrisUPC" panose="020B0604020202020204" pitchFamily="34" charset="-34"/>
              </a:rPr>
              <a:t>6. พัฒนาการให้บริการให้ทันสมัยและรวดเร็ว</a:t>
            </a:r>
          </a:p>
        </p:txBody>
      </p:sp>
    </p:spTree>
    <p:extLst>
      <p:ext uri="{BB962C8B-B14F-4D97-AF65-F5344CB8AC3E}">
        <p14:creationId xmlns:p14="http://schemas.microsoft.com/office/powerpoint/2010/main" val="250512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9837" y="2043217"/>
            <a:ext cx="9642389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“ประสบการณ์ใน</a:t>
            </a:r>
            <a:r>
              <a:rPr lang="th-TH" sz="32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งานที่หลากหลาย” หมายถึง </a:t>
            </a:r>
            <a:r>
              <a:rPr lang="th-TH" sz="32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ประสบการณ์ใน</a:t>
            </a:r>
            <a:r>
              <a:rPr lang="th-TH" sz="32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การปฏิบัติราชการ </a:t>
            </a:r>
            <a:r>
              <a:rPr lang="th-TH" sz="32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    ในต่าง</a:t>
            </a:r>
            <a:r>
              <a:rPr lang="th-TH" sz="32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สายงาน </a:t>
            </a:r>
            <a:r>
              <a:rPr lang="th-TH" sz="32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ต่างหน่วยงาน ต่าง</a:t>
            </a:r>
            <a:r>
              <a:rPr lang="th-TH" sz="32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พื้นที่ </a:t>
            </a:r>
            <a:r>
              <a:rPr lang="th-TH" sz="32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หรือ ต่าง</a:t>
            </a:r>
            <a:r>
              <a:rPr lang="th-TH" sz="32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ลักษณะงาน </a:t>
            </a:r>
            <a:r>
              <a:rPr lang="th-TH" sz="3200" b="1" dirty="0" smtClean="0">
                <a:solidFill>
                  <a:srgbClr val="FF000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ไม่น้อยกว่า</a:t>
            </a:r>
            <a:r>
              <a:rPr lang="th-TH" sz="3200" b="1" dirty="0">
                <a:solidFill>
                  <a:srgbClr val="FF000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สาม</a:t>
            </a:r>
            <a:r>
              <a:rPr lang="th-TH" sz="3200" b="1" dirty="0" smtClean="0">
                <a:solidFill>
                  <a:srgbClr val="FF000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อย่าง </a:t>
            </a:r>
            <a:r>
              <a:rPr lang="th-TH" sz="3200" b="1" dirty="0">
                <a:solidFill>
                  <a:srgbClr val="FF000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โดยมีระยะเวลาปฏิบัติราชการ </a:t>
            </a:r>
            <a:r>
              <a:rPr lang="th-TH" sz="3200" b="1" dirty="0" smtClean="0">
                <a:solidFill>
                  <a:srgbClr val="FF000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อย่างละไม่น้อยกว่าสองปี </a:t>
            </a:r>
            <a:r>
              <a:rPr lang="th-TH" sz="32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โดยอาจ</a:t>
            </a:r>
            <a:r>
              <a:rPr lang="th-TH" sz="32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เป็นประสบการณ์               ใน</a:t>
            </a:r>
            <a:r>
              <a:rPr lang="th-TH" sz="32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การปฏิบัติราชการใน</a:t>
            </a:r>
            <a:r>
              <a:rPr lang="th-TH" sz="32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ต่าง</a:t>
            </a:r>
            <a:r>
              <a:rPr lang="th-TH" sz="32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สายงาน </a:t>
            </a:r>
            <a:r>
              <a:rPr lang="th-TH" sz="32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ต่างหน่วยงาน ต่าง</a:t>
            </a:r>
            <a:r>
              <a:rPr lang="th-TH" sz="32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พื้นที่ หรือ</a:t>
            </a:r>
            <a:r>
              <a:rPr lang="th-TH" sz="32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ต่าง</a:t>
            </a:r>
            <a:r>
              <a:rPr lang="th-TH" sz="32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ลักษณะงาน รวมกันก็</a:t>
            </a:r>
            <a:r>
              <a:rPr lang="th-TH" sz="32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ได้ แต่ถ้าเป็นกรณี</a:t>
            </a:r>
            <a:r>
              <a:rPr lang="th-TH" sz="32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ที่มี</a:t>
            </a:r>
            <a:r>
              <a:rPr lang="th-TH" sz="32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ประสบการณ์ใน</a:t>
            </a:r>
            <a:r>
              <a:rPr lang="th-TH" sz="32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การปฏิบัติราชการใน</a:t>
            </a:r>
            <a:r>
              <a:rPr lang="th-TH" sz="32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ต่าง</a:t>
            </a:r>
            <a:r>
              <a:rPr lang="th-TH" sz="32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สายงาน </a:t>
            </a:r>
            <a:r>
              <a:rPr lang="th-TH" sz="32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       ต่างหน่วยงาน ต่าง</a:t>
            </a:r>
            <a:r>
              <a:rPr lang="th-TH" sz="32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พื้นที่ </a:t>
            </a:r>
            <a:r>
              <a:rPr lang="th-TH" sz="32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หรือต่าง</a:t>
            </a:r>
            <a:r>
              <a:rPr lang="th-TH" sz="32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ลักษณะงานในเวลาเดียวกัน </a:t>
            </a:r>
            <a:r>
              <a:rPr lang="th-TH" sz="32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ให้นับได้เพียงอย่างเดียว</a:t>
            </a:r>
          </a:p>
          <a:p>
            <a:r>
              <a:rPr lang="th-TH" sz="20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 </a:t>
            </a:r>
            <a:endParaRPr lang="th-TH" sz="2000" b="1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2724" y="766118"/>
            <a:ext cx="101243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ว17/๒๕๕๘ เรื่อง ประสบการณ์ในงานที่หลากหลายตามมาตรฐานกําหนด</a:t>
            </a:r>
            <a:r>
              <a:rPr lang="th-TH" sz="3600" b="1" dirty="0" smtClean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ตําแหน่งประเภท</a:t>
            </a:r>
            <a:r>
              <a:rPr lang="th-TH" sz="36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อํานวยการ</a:t>
            </a:r>
            <a:endParaRPr lang="th-TH" sz="3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2516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95632" y="1982924"/>
            <a:ext cx="9662985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 ๔. </a:t>
            </a:r>
            <a:r>
              <a:rPr lang="th-TH" sz="32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แนวทางการ</a:t>
            </a:r>
            <a:r>
              <a:rPr lang="th-TH" sz="32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บังคับใช้ ให้นําประสบการณ์ใน</a:t>
            </a:r>
            <a:r>
              <a:rPr lang="th-TH" sz="32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งานที่หลากหลาย</a:t>
            </a:r>
            <a:r>
              <a:rPr lang="th-TH" sz="32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มาใช้บังคับตั้งแต่ปีงบประมาณ </a:t>
            </a:r>
            <a:r>
              <a:rPr lang="th-TH" sz="32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พ.ศ. ๒๕๖๒ </a:t>
            </a:r>
            <a:r>
              <a:rPr lang="th-TH" sz="32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เป็นต้น</a:t>
            </a:r>
            <a:r>
              <a:rPr lang="th-TH" sz="32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ไป ทั้งนี้ </a:t>
            </a:r>
            <a:r>
              <a:rPr lang="th-TH" sz="32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ภายใต้เงื่อนไขดังนี้</a:t>
            </a:r>
          </a:p>
          <a:p>
            <a:r>
              <a:rPr lang="th-TH" sz="32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         ๔.๑ ในปีงบประมาณ </a:t>
            </a:r>
            <a:r>
              <a:rPr lang="th-TH" sz="32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พ.ศ. ๒๕๖๒ และ</a:t>
            </a:r>
            <a:r>
              <a:rPr lang="th-TH" sz="32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ปีงบประมาณ </a:t>
            </a:r>
            <a:r>
              <a:rPr lang="th-TH" sz="32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พ.ศ. ๒๕๖๓ คํา</a:t>
            </a:r>
            <a:r>
              <a:rPr lang="th-TH" sz="32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ว่า </a:t>
            </a:r>
            <a:r>
              <a:rPr lang="th-TH" sz="32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“</a:t>
            </a:r>
            <a:r>
              <a:rPr lang="th-TH" sz="32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ประสบการณ</a:t>
            </a:r>
            <a:r>
              <a:rPr lang="th-TH" sz="32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์</a:t>
            </a:r>
            <a:r>
              <a:rPr lang="th-TH" sz="32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ใน</a:t>
            </a:r>
            <a:r>
              <a:rPr lang="th-TH" sz="32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งานที่หลากหลาย” </a:t>
            </a:r>
            <a:r>
              <a:rPr lang="th-TH" sz="32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ให้หมายถึงประสบการณ์ใน</a:t>
            </a:r>
            <a:r>
              <a:rPr lang="th-TH" sz="32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การปฏิบัติราชการใน</a:t>
            </a:r>
            <a:r>
              <a:rPr lang="th-TH" sz="32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ต่าง</a:t>
            </a:r>
            <a:r>
              <a:rPr lang="th-TH" sz="32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สายงาน </a:t>
            </a:r>
            <a:r>
              <a:rPr lang="th-TH" sz="32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ต่างหน่วยงาน ต่าง</a:t>
            </a:r>
            <a:r>
              <a:rPr lang="th-TH" sz="32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พื้นที่ หรือ</a:t>
            </a:r>
            <a:r>
              <a:rPr lang="th-TH" sz="32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ต่าง</a:t>
            </a:r>
            <a:r>
              <a:rPr lang="th-TH" sz="32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ลักษณะงาน </a:t>
            </a:r>
            <a:r>
              <a:rPr lang="th-TH" sz="32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ไม่น้อยกว่า</a:t>
            </a:r>
            <a:r>
              <a:rPr lang="th-TH" sz="32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สอง</a:t>
            </a:r>
            <a:r>
              <a:rPr lang="th-TH" sz="32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อย่าง                  อย่างละไม่น้อยกว่าหนึ่งปีก็ได้  </a:t>
            </a:r>
          </a:p>
          <a:p>
            <a:r>
              <a:rPr lang="th-TH" sz="32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         ๔.๒ </a:t>
            </a:r>
            <a:r>
              <a:rPr lang="th-TH" sz="32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ตั้ง</a:t>
            </a:r>
            <a:r>
              <a:rPr lang="th-TH" sz="32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แต่ปีงบประมาณ </a:t>
            </a:r>
            <a:r>
              <a:rPr lang="th-TH" sz="32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พ.ศ. ๒๕๖๔ </a:t>
            </a:r>
            <a:r>
              <a:rPr lang="th-TH" sz="32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เป็นต้น</a:t>
            </a:r>
            <a:r>
              <a:rPr lang="th-TH" sz="32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ไป คํา</a:t>
            </a:r>
            <a:r>
              <a:rPr lang="th-TH" sz="32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ว่า </a:t>
            </a:r>
            <a:r>
              <a:rPr lang="th-TH" sz="32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“</a:t>
            </a:r>
            <a:r>
              <a:rPr lang="th-TH" sz="32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ประสบการณ์ใน</a:t>
            </a:r>
            <a:r>
              <a:rPr lang="th-TH" sz="32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งานที่หลากหลาย” </a:t>
            </a:r>
            <a:r>
              <a:rPr lang="th-TH" sz="32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ให้เป็นไป</a:t>
            </a:r>
            <a:r>
              <a:rPr lang="th-TH" sz="32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ตาม ๑.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49859" y="782595"/>
            <a:ext cx="101243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ว17/๒๕๕๘ เรื่อง ประสบการณ์ในงานที่หลากหลายตามมาตรฐานกําหนดตําแหน่งประเภทอํานวยการ</a:t>
            </a:r>
            <a:endParaRPr lang="th-TH" sz="3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7672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55601" y="844027"/>
            <a:ext cx="969592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800" b="1" dirty="0" smtClean="0">
                <a:solidFill>
                  <a:srgbClr val="FF000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ต่างสายงาน    </a:t>
            </a:r>
            <a:r>
              <a:rPr lang="th-TH" sz="40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ชื่อ</a:t>
            </a:r>
            <a:r>
              <a:rPr lang="th-TH" sz="40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ของสายงานตาม</a:t>
            </a:r>
            <a:r>
              <a:rPr lang="th-TH" sz="40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มาตรฐานกำหนดตำแหน่ง                ที่ </a:t>
            </a:r>
            <a:r>
              <a:rPr lang="th-TH" sz="40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ก.พ. </a:t>
            </a:r>
            <a:r>
              <a:rPr lang="th-TH" sz="40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กำหนด</a:t>
            </a:r>
            <a:r>
              <a:rPr lang="th-TH" sz="40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ไว้ต่างกัน โดยจะต้องมีหน้าที่ความรับผิดชอบและลักษณะงานที่</a:t>
            </a:r>
            <a:r>
              <a:rPr lang="th-TH" sz="40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ปฏิบัติของตำแหน่ง </a:t>
            </a:r>
            <a:r>
              <a:rPr lang="th-TH" sz="40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ต่างกันด้วย ทั้งนี้ ตามที่ อ.ก.พ.กระทรวง </a:t>
            </a:r>
            <a:r>
              <a:rPr lang="th-TH" sz="40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กำหนด</a:t>
            </a:r>
            <a:endParaRPr lang="th-TH" sz="4000" b="1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81461" y="3451655"/>
            <a:ext cx="1019842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800" b="1" dirty="0" smtClean="0">
                <a:solidFill>
                  <a:srgbClr val="FF000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ต่างหน่วยงาน    </a:t>
            </a:r>
            <a:r>
              <a:rPr lang="th-TH" sz="40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ชื่อ</a:t>
            </a:r>
            <a:r>
              <a:rPr lang="th-TH" sz="40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ของกระทรวง กรม หรือส่วนราชการ ตามที่ปรากฏในกฎหมายหรือ </a:t>
            </a:r>
            <a:r>
              <a:rPr lang="th-TH" sz="40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กฎกระทรวงที่</a:t>
            </a:r>
            <a:r>
              <a:rPr lang="th-TH" sz="40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แบ่งส่วนราชการนั้น ต่างกัน </a:t>
            </a:r>
            <a:endParaRPr lang="th-TH" sz="4000" b="1" dirty="0" smtClean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  <a:p>
            <a:r>
              <a:rPr lang="th-TH" sz="40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โดย</a:t>
            </a:r>
            <a:r>
              <a:rPr lang="th-TH" sz="40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จะต้องมีหน้าที่ความ</a:t>
            </a:r>
            <a:r>
              <a:rPr lang="th-TH" sz="40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รับผิดชอบ</a:t>
            </a:r>
            <a:r>
              <a:rPr lang="th-TH" sz="40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และลักษณะงานที่ปฏิบัติของ</a:t>
            </a:r>
            <a:r>
              <a:rPr lang="th-TH" sz="40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หน่วยงานต่างกัน</a:t>
            </a:r>
            <a:r>
              <a:rPr lang="th-TH" sz="40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ด้วย ทั้งนี้ ตามที่ อ.ก.พ.กระทรวง </a:t>
            </a:r>
            <a:r>
              <a:rPr lang="th-TH" sz="40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กำหนด </a:t>
            </a:r>
            <a:endParaRPr lang="th-TH" sz="4000" b="1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394974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95644" y="1274673"/>
            <a:ext cx="101737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5400" b="1" dirty="0">
                <a:solidFill>
                  <a:srgbClr val="FF000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ต่าง</a:t>
            </a:r>
            <a:r>
              <a:rPr lang="th-TH" sz="5400" b="1" dirty="0" smtClean="0">
                <a:solidFill>
                  <a:srgbClr val="FF000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พื้นที่ </a:t>
            </a:r>
            <a:r>
              <a:rPr lang="th-TH" sz="44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ชื่อของอำเภอ</a:t>
            </a:r>
            <a:r>
              <a:rPr lang="th-TH" sz="44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หรือเขต จังหวัด หรือประเทศต่างกัน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5644" y="2352958"/>
            <a:ext cx="1037966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4800" b="1" dirty="0">
                <a:solidFill>
                  <a:srgbClr val="FF000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ต่างลักษณะงาน </a:t>
            </a:r>
            <a:r>
              <a:rPr lang="th-TH" sz="48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 </a:t>
            </a:r>
            <a:r>
              <a:rPr lang="th-TH" sz="44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ชื่อ</a:t>
            </a:r>
            <a:r>
              <a:rPr lang="th-TH" sz="44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ของตำแหน่ง</a:t>
            </a:r>
            <a:r>
              <a:rPr lang="th-TH" sz="44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ในสายงาน หน่วยงาน </a:t>
            </a:r>
            <a:r>
              <a:rPr lang="th-TH" sz="44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หรือ พื้นที่คง</a:t>
            </a:r>
            <a:r>
              <a:rPr lang="th-TH" sz="44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เดิมแต่งานที่</a:t>
            </a:r>
            <a:r>
              <a:rPr lang="th-TH" sz="44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ได้รับมอบหมาย</a:t>
            </a:r>
            <a:r>
              <a:rPr lang="th-TH" sz="44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เป็นงานที่ต้องใช้ความรู้ ความสามารถ สมรรถนะ หรือทักษะที่ แตกต่าง</a:t>
            </a:r>
            <a:r>
              <a:rPr lang="th-TH" sz="44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กันอย่างชัดเจน            ทั้งนี้ </a:t>
            </a:r>
            <a:r>
              <a:rPr lang="th-TH" sz="4400" b="1" dirty="0">
                <a:latin typeface="TH SarabunIT๙" panose="020B0500040200020003" pitchFamily="34" charset="-34"/>
                <a:cs typeface="TH SarabunIT๙" panose="020B0500040200020003" pitchFamily="34" charset="-34"/>
              </a:rPr>
              <a:t>ตามที่ อ.ก.พ กระ</a:t>
            </a:r>
            <a:r>
              <a:rPr lang="th-TH" sz="4400" b="1" dirty="0" smtClean="0">
                <a:latin typeface="TH SarabunIT๙" panose="020B0500040200020003" pitchFamily="34" charset="-34"/>
                <a:cs typeface="TH SarabunIT๙" panose="020B0500040200020003" pitchFamily="34" charset="-34"/>
              </a:rPr>
              <a:t>ทรวงกำหนด</a:t>
            </a:r>
            <a:endParaRPr lang="th-TH" sz="4400" b="1" dirty="0"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9048072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9724984"/>
              </p:ext>
            </p:extLst>
          </p:nvPr>
        </p:nvGraphicFramePr>
        <p:xfrm>
          <a:off x="948725" y="1077642"/>
          <a:ext cx="9991288" cy="48218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97822"/>
                <a:gridCol w="2611074"/>
                <a:gridCol w="2377252"/>
                <a:gridCol w="2505140"/>
              </a:tblGrid>
              <a:tr h="379168">
                <a:tc>
                  <a:txBody>
                    <a:bodyPr/>
                    <a:lstStyle/>
                    <a:p>
                      <a:pPr algn="ctr"/>
                      <a:r>
                        <a:rPr lang="th-TH" sz="2000" dirty="0" smtClean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ช่วงเวลา</a:t>
                      </a:r>
                      <a:endParaRPr lang="th-TH" sz="20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dirty="0" smtClean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สังกัด</a:t>
                      </a:r>
                      <a:endParaRPr lang="th-TH" sz="20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dirty="0" smtClean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สายงาน</a:t>
                      </a:r>
                      <a:endParaRPr lang="th-TH" sz="20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dirty="0" smtClean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การนับ</a:t>
                      </a:r>
                      <a:endParaRPr lang="th-TH" sz="20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/>
                </a:tc>
              </a:tr>
              <a:tr h="936737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000" baseline="0" dirty="0" smtClean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15 ก.พ. 2531- 20 เม.ย.2534</a:t>
                      </a:r>
                      <a:endParaRPr lang="th-TH" sz="2000" dirty="0" smtClean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  <a:p>
                      <a:pPr algn="ctr"/>
                      <a:endParaRPr lang="th-TH" sz="20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000" dirty="0" smtClean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สนง.เกษตรอำเภอเมือง                        จังหวัดกาญจนบุรี</a:t>
                      </a:r>
                      <a:endParaRPr lang="th-TH" sz="20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000" dirty="0" smtClean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เจ้าพนักงานการเกษตร 2</a:t>
                      </a:r>
                      <a:endParaRPr lang="th-TH" sz="20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000" dirty="0" smtClean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1.</a:t>
                      </a:r>
                      <a:r>
                        <a:rPr lang="th-TH" sz="2000" baseline="0" dirty="0" smtClean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 สายงานเจ้าพนักงานการเกษตร (3 ปี 20 วัน)</a:t>
                      </a:r>
                      <a:endParaRPr lang="th-TH" sz="2000" dirty="0" smtClean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/>
                </a:tc>
              </a:tr>
              <a:tr h="832645">
                <a:tc>
                  <a:txBody>
                    <a:bodyPr/>
                    <a:lstStyle/>
                    <a:p>
                      <a:pPr algn="ctr"/>
                      <a:r>
                        <a:rPr lang="th-TH" sz="2000" baseline="0" dirty="0" smtClean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21 เม.ย.34-15 ก.พ. 2538</a:t>
                      </a:r>
                      <a:endParaRPr lang="th-TH" sz="20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1800" dirty="0" smtClean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สนง.เกษตรอำเภอไทรโยค                     จังหวัดกาญจนบุรี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000" dirty="0" smtClean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เจ้าพนักงานการเกษตร 3</a:t>
                      </a:r>
                      <a:endParaRPr lang="th-TH" sz="20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000" baseline="0" dirty="0" smtClean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2. ต่างพื้นที่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000" baseline="0" dirty="0" smtClean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(3 ปี 9 เดิอน 25 วัน)</a:t>
                      </a:r>
                      <a:endParaRPr lang="th-TH" sz="2000" dirty="0" smtClean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/>
                </a:tc>
              </a:tr>
              <a:tr h="670834">
                <a:tc>
                  <a:txBody>
                    <a:bodyPr/>
                    <a:lstStyle/>
                    <a:p>
                      <a:pPr algn="ctr"/>
                      <a:r>
                        <a:rPr lang="th-TH" sz="2000" dirty="0" smtClean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16 ก.พ.2538 – 20 มี.ค.2546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000" dirty="0" smtClean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ฝ่ายส่งเสริมและพัฒนาการผลิต  สนง.เกษตรจังหวัดกาญจนบุรี</a:t>
                      </a:r>
                      <a:endParaRPr lang="th-TH" sz="20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000" dirty="0" smtClean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นักวิชาการเกษตร 6ว</a:t>
                      </a:r>
                      <a:endParaRPr lang="th-TH" sz="20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000" dirty="0" smtClean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3. สายงานนักวิชาการเกษตร               (8 ปี 20 วัน)</a:t>
                      </a:r>
                      <a:endParaRPr lang="th-TH" sz="20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/>
                </a:tc>
              </a:tr>
              <a:tr h="670834">
                <a:tc>
                  <a:txBody>
                    <a:bodyPr/>
                    <a:lstStyle/>
                    <a:p>
                      <a:pPr algn="ctr"/>
                      <a:r>
                        <a:rPr lang="th-TH" sz="2000" dirty="0" smtClean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21 ก.ย. 2548 – 11 ม.ค.58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000" dirty="0" smtClean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ฝ่ายยุทธศาสตรและสารสนเทศ</a:t>
                      </a:r>
                    </a:p>
                    <a:p>
                      <a:r>
                        <a:rPr lang="th-TH" sz="2000" dirty="0" smtClean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สนง.เกษตรจังหวัดกาญจนบุรี</a:t>
                      </a:r>
                      <a:endParaRPr lang="th-TH" sz="20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000" dirty="0" smtClean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นักวิชาการส่งเสริมการเกษตร</a:t>
                      </a:r>
                      <a:r>
                        <a:rPr lang="th-TH" sz="2000" baseline="0" dirty="0" smtClean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 ชก. – ชพ.</a:t>
                      </a:r>
                      <a:endParaRPr lang="th-TH" sz="20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000" dirty="0" smtClean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4. ต่างลักษณะงาน</a:t>
                      </a:r>
                    </a:p>
                    <a:p>
                      <a:r>
                        <a:rPr lang="th-TH" sz="2000" dirty="0" smtClean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 (9 ปี 3 เดือน 11 วัน)</a:t>
                      </a:r>
                      <a:endParaRPr lang="th-TH" sz="20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/>
                </a:tc>
              </a:tr>
              <a:tr h="1254169">
                <a:tc>
                  <a:txBody>
                    <a:bodyPr/>
                    <a:lstStyle/>
                    <a:p>
                      <a:pPr algn="ctr"/>
                      <a:r>
                        <a:rPr lang="th-TH" sz="2000" dirty="0" smtClean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12 ม.ค.2558</a:t>
                      </a:r>
                      <a:r>
                        <a:rPr lang="th-TH" sz="2000" baseline="0" dirty="0" smtClean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 – ปัจจุบัน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000" dirty="0" smtClean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ศูนย์ส่งเสริมและพัฒนาอาชีพการเกษตรจ.สุพรรณบุรี</a:t>
                      </a:r>
                    </a:p>
                    <a:p>
                      <a:r>
                        <a:rPr lang="th-TH" sz="2000" dirty="0" smtClean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สสก.ที่ 2 จ.ราชบุรี</a:t>
                      </a:r>
                      <a:endParaRPr lang="th-TH" sz="20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000" dirty="0" smtClean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ผอ.ศูนย์ (นักวิชาการส่งเสริมการเกษตร</a:t>
                      </a:r>
                      <a:r>
                        <a:rPr lang="th-TH" sz="2000" baseline="0" dirty="0" smtClean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 ชพ.)</a:t>
                      </a:r>
                      <a:endParaRPr lang="th-TH" sz="2000" dirty="0" smtClean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  <a:p>
                      <a:endParaRPr lang="th-TH" sz="20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000" dirty="0" smtClean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5. ต่างหน่วยงาน</a:t>
                      </a:r>
                    </a:p>
                    <a:p>
                      <a:r>
                        <a:rPr lang="th-TH" sz="2000" dirty="0" smtClean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 (5 ปี 8 เดือน)</a:t>
                      </a:r>
                      <a:endParaRPr lang="th-TH" sz="20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65299" y="522744"/>
            <a:ext cx="69712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200" b="1" dirty="0" smtClean="0">
                <a:solidFill>
                  <a:srgbClr val="00206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วิธีการนับประสบการณ์ที่หลากหลาย</a:t>
            </a:r>
            <a:endParaRPr lang="th-TH" sz="3200" b="1" dirty="0">
              <a:solidFill>
                <a:srgbClr val="002060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3915" y="2874201"/>
            <a:ext cx="1418253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dirty="0" smtClean="0"/>
              <a:t>ย้าย/เปลี่ยนสายงาน</a:t>
            </a:r>
            <a:endParaRPr lang="th-TH" dirty="0"/>
          </a:p>
        </p:txBody>
      </p:sp>
      <p:sp>
        <p:nvSpPr>
          <p:cNvPr id="5" name="TextBox 4"/>
          <p:cNvSpPr txBox="1"/>
          <p:nvPr/>
        </p:nvSpPr>
        <p:spPr>
          <a:xfrm>
            <a:off x="823914" y="3633660"/>
            <a:ext cx="1418253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dirty="0" smtClean="0"/>
              <a:t>เปลี่ยนลักษณะงาน</a:t>
            </a:r>
            <a:endParaRPr lang="th-TH" dirty="0"/>
          </a:p>
        </p:txBody>
      </p:sp>
      <p:sp>
        <p:nvSpPr>
          <p:cNvPr id="6" name="TextBox 5"/>
          <p:cNvSpPr txBox="1"/>
          <p:nvPr/>
        </p:nvSpPr>
        <p:spPr>
          <a:xfrm>
            <a:off x="823913" y="4373224"/>
            <a:ext cx="1418253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dirty="0" smtClean="0"/>
              <a:t>ย้ายต่างหน่วยงาน</a:t>
            </a:r>
            <a:endParaRPr lang="th-TH" dirty="0"/>
          </a:p>
        </p:txBody>
      </p:sp>
      <p:sp>
        <p:nvSpPr>
          <p:cNvPr id="7" name="TextBox 6"/>
          <p:cNvSpPr txBox="1"/>
          <p:nvPr/>
        </p:nvSpPr>
        <p:spPr>
          <a:xfrm>
            <a:off x="823916" y="2094464"/>
            <a:ext cx="1418253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dirty="0" smtClean="0"/>
              <a:t>ย้ายพื้นที่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6239126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DSCF053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919" y="2015954"/>
            <a:ext cx="5618162" cy="361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utoShape 6"/>
          <p:cNvSpPr>
            <a:spLocks noChangeArrowheads="1"/>
          </p:cNvSpPr>
          <p:nvPr/>
        </p:nvSpPr>
        <p:spPr bwMode="auto">
          <a:xfrm>
            <a:off x="7784714" y="1176467"/>
            <a:ext cx="3196324" cy="1439863"/>
          </a:xfrm>
          <a:prstGeom prst="cloudCallout">
            <a:avLst>
              <a:gd name="adj1" fmla="val -80454"/>
              <a:gd name="adj2" fmla="val 65657"/>
            </a:avLst>
          </a:prstGeom>
          <a:solidFill>
            <a:schemeClr val="accent1"/>
          </a:solidFill>
          <a:ln>
            <a:noFill/>
          </a:ln>
          <a:effectLst>
            <a:prstShdw prst="shdw17" dist="17961" dir="2700000">
              <a:schemeClr val="bg2"/>
            </a:prst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  <a:cs typeface="Angsana New" panose="02020603050405020304" pitchFamily="18" charset="-34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  <a:cs typeface="Angsana New" panose="02020603050405020304" pitchFamily="18" charset="-34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  <a:cs typeface="Angsana New" panose="02020603050405020304" pitchFamily="18" charset="-34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ngsana New" panose="02020603050405020304" pitchFamily="18" charset="-34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  <a:cs typeface="Angsana New" panose="02020603050405020304" pitchFamily="18" charset="-34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th-TH" altLang="th-TH" sz="3600" b="1" i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JasmineUPC" panose="02020603050405020304" pitchFamily="18" charset="-34"/>
              </a:rPr>
              <a:t>ขอบคุณ</a:t>
            </a:r>
            <a:r>
              <a:rPr lang="th-TH" altLang="th-TH" sz="3600" b="1" i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JasmineUPC" panose="02020603050405020304" pitchFamily="18" charset="-34"/>
              </a:rPr>
              <a:t>ครับ</a:t>
            </a:r>
          </a:p>
        </p:txBody>
      </p:sp>
    </p:spTree>
    <p:extLst>
      <p:ext uri="{BB962C8B-B14F-4D97-AF65-F5344CB8AC3E}">
        <p14:creationId xmlns:p14="http://schemas.microsoft.com/office/powerpoint/2010/main" val="220757056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1274</TotalTime>
  <Words>1278</Words>
  <Application>Microsoft Office PowerPoint</Application>
  <PresentationFormat>Widescreen</PresentationFormat>
  <Paragraphs>294</Paragraphs>
  <Slides>18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9" baseType="lpstr">
      <vt:lpstr>Microsoft YaHei</vt:lpstr>
      <vt:lpstr>Angsana New</vt:lpstr>
      <vt:lpstr>Arial</vt:lpstr>
      <vt:lpstr>Calibri</vt:lpstr>
      <vt:lpstr>Cordia New</vt:lpstr>
      <vt:lpstr>Garamond</vt:lpstr>
      <vt:lpstr>IrisUPC</vt:lpstr>
      <vt:lpstr>JasmineUPC</vt:lpstr>
      <vt:lpstr>LilyUPC</vt:lpstr>
      <vt:lpstr>TH SarabunIT๙</vt:lpstr>
      <vt:lpstr>Organic</vt:lpstr>
      <vt:lpstr> การบริหารงานบุคคล                ในปีงบประมาณ 2564</vt:lpstr>
      <vt:lpstr>การบริหารงานบุคคลในปี 2564</vt:lpstr>
      <vt:lpstr> </vt:lpstr>
      <vt:lpstr>โครงสร้างอายุข้าราชการกรมส่งเสริมการเกษตร(ต.ค.2563)</vt:lpstr>
      <vt:lpstr>โครงสร้างอายุข้าราชการกรมส่งเสริมการเกษตร(ส.ค.2561)</vt:lpstr>
      <vt:lpstr>โครงสร้างอายุของข้าราชการกรมส่งเสริมการเกษตร 2563 </vt:lpstr>
      <vt:lpstr>โครงสร้างอายุของข้าราชการกรมส่งเสริมการเกษตร 2561 </vt:lpstr>
      <vt:lpstr>PowerPoint Presentation</vt:lpstr>
      <vt:lpstr>โครงสร้างอายุข้าราชการปี 2560-2563</vt:lpstr>
      <vt:lpstr>สถานการณ์กำลังคน</vt:lpstr>
      <vt:lpstr>สภาพปัญหาด้านกำลังคน</vt:lpstr>
      <vt:lpstr>แนวทางการบริหารงานบุคคลปี 2564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การพัฒนาศักยภาพและ การบริหารทรัพยากรบุคคล</dc:title>
  <dc:creator>Windows User</dc:creator>
  <cp:lastModifiedBy>Windows User</cp:lastModifiedBy>
  <cp:revision>107</cp:revision>
  <dcterms:created xsi:type="dcterms:W3CDTF">2019-09-04T06:48:00Z</dcterms:created>
  <dcterms:modified xsi:type="dcterms:W3CDTF">2020-10-16T04:38:21Z</dcterms:modified>
</cp:coreProperties>
</file>